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0"/>
  </p:notesMasterIdLst>
  <p:handoutMasterIdLst>
    <p:handoutMasterId r:id="rId21"/>
  </p:handoutMasterIdLst>
  <p:sldIdLst>
    <p:sldId id="266" r:id="rId6"/>
    <p:sldId id="256" r:id="rId7"/>
    <p:sldId id="257" r:id="rId8"/>
    <p:sldId id="258" r:id="rId9"/>
    <p:sldId id="260" r:id="rId10"/>
    <p:sldId id="267" r:id="rId11"/>
    <p:sldId id="268" r:id="rId12"/>
    <p:sldId id="261" r:id="rId13"/>
    <p:sldId id="269" r:id="rId14"/>
    <p:sldId id="270" r:id="rId15"/>
    <p:sldId id="271" r:id="rId16"/>
    <p:sldId id="274" r:id="rId17"/>
    <p:sldId id="272" r:id="rId18"/>
    <p:sldId id="273" r:id="rId1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AE4C"/>
    <a:srgbClr val="004521"/>
    <a:srgbClr val="E7F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4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AAB6848-3EF0-4FD6-9A5E-2FC0E70413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130A3AD-BEC8-4F0D-BD3E-3743FD80AE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3CF39-4B53-410B-9138-AB644703C473}" type="datetimeFigureOut">
              <a:rPr lang="es-CO" smtClean="0"/>
              <a:t>12/03/2019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8E19A44-5955-45E3-9E51-8519610550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14B96CB-0A0F-4F8B-B2AE-169DBD2ED1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40988-2855-4315-9726-1843A854270F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0602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8E594-5524-4EB9-B742-EE1D12260012}" type="datetimeFigureOut">
              <a:rPr lang="es-CO" smtClean="0"/>
              <a:t>12/03/2019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77ACE-C7A5-43EF-BA9D-F2B7371D518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5816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F3681-2D1B-4ACF-A855-BBFCA1176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711989-E922-4782-8206-FAB6C9F5A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A4FFAC-1C63-4671-80F4-E5506C827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28221-D879-4DED-9AEC-98C238CA12D0}" type="datetime1">
              <a:rPr lang="es-CO" smtClean="0"/>
              <a:t>12/03/2019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FE9503-8B35-473E-AB1D-FA43D7EF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F9DB7E-23DF-44B2-BBA6-B7F61379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40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D70323-EF21-430C-BB89-6A50EE513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44EF1A1-C553-4775-A4D5-2277520C7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A12695-52AD-40B6-A0CF-A7B712ED1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4EEA-CDF1-4132-8CEB-31228E2207D9}" type="datetime1">
              <a:rPr lang="es-CO" smtClean="0"/>
              <a:t>12/03/2019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EB6FAA-942B-42FA-BC78-7722B5A29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DE5620-B233-479E-9BCC-13AAB6F8E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443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256D4A-C583-427C-B04C-429A579CB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02A870-4B8D-4BEA-9660-69B94ABBD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D43A83-0BB3-4E4F-86CD-4F58AF4C9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9D77-DAE3-4E3F-BBE1-32863FC13430}" type="datetime1">
              <a:rPr lang="es-CO" smtClean="0"/>
              <a:t>12/03/2019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8029FE-35FD-4125-B1F9-0423D2980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097542-06E3-49D9-9EF9-5C4A8985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19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D68AF-C95A-409C-8EC7-456E1F051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FD082A-F087-4CC0-BE26-6B5306310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6B9B06-A3F0-4896-AA9B-8D2BF6891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5A7C2-D416-41DE-8DBF-DC6157BD7E0A}" type="datetime1">
              <a:rPr lang="es-CO" smtClean="0"/>
              <a:t>12/03/2019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4B27D2-369F-4D5F-BB74-A6D59CB53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ED678C-96B3-4629-A88A-61317E55D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892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8BBB52-C255-4A9D-B518-16DF4714C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C6023A-45F7-485C-A72E-629322F82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1FD2FF-5861-436E-B76E-E12928E5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FD04-5421-4A4D-961F-85DDEA9F66C1}" type="datetime1">
              <a:rPr lang="es-CO" smtClean="0"/>
              <a:t>12/03/2019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23FEDA-DAD2-4C2A-B46A-9BE133921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D8045F-7893-42CD-ACE1-9AFEEBDF7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762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49E5E-3942-43DF-B572-2881E1E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792108-0055-4F89-87DC-CDB6800D8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1CF3E8-5E8A-4FBE-A1A3-A1E0A9287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F2EF5F-C551-4C9B-BD8F-C724033F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F6CA-F4C0-4D26-B895-7E45686FC6BC}" type="datetime1">
              <a:rPr lang="es-CO" smtClean="0"/>
              <a:t>12/03/2019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76BE35-B981-42AC-9F5D-36431DA8F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AAF1A4-2184-4B05-85BC-F2005261E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005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83EB61-F696-46F2-9F60-218B3A798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4DC4FF-D3B4-4BC1-A854-BEEF82FF9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C78666-D085-4CED-81DD-899564B86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78EDF54-5C34-4340-8DE6-AF010E222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D78F35-F6D8-4143-AA87-5CDBF45897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3CE8369-91AE-4271-AF1D-CDB15B1F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5F548-6D8A-46B4-9685-79B3CEEBCDF1}" type="datetime1">
              <a:rPr lang="es-CO" smtClean="0"/>
              <a:t>12/03/2019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E0AEA47-710E-46A2-9DB5-4E9E553CB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D823360-4219-4A53-BF26-064EC8689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756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CFB847-DC45-49CF-BEC5-8CEA4B5F1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62BF91-ACA6-4A37-BF4B-2EC30DC95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F5E0-A79D-423B-8DCD-74412BDA861D}" type="datetime1">
              <a:rPr lang="es-CO" smtClean="0"/>
              <a:t>12/03/2019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63ED33A-90D5-4188-8592-B5278E1FB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730BAC-EAAB-48A6-97D4-0099A57DD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909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FC827ED-8DB1-4EF7-B9EF-298E643A7E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82476"/>
            <a:ext cx="2743200" cy="365125"/>
          </a:xfrm>
        </p:spPr>
        <p:txBody>
          <a:bodyPr/>
          <a:lstStyle/>
          <a:p>
            <a:fld id="{361250C9-D962-445D-B395-D02B29260C80}" type="datetime1">
              <a:rPr lang="es-CO" smtClean="0"/>
              <a:t>12/03/2019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D5D1D16-6BD5-49B5-A3A1-D123D5370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82476"/>
            <a:ext cx="4114800" cy="365125"/>
          </a:xfrm>
        </p:spPr>
        <p:txBody>
          <a:bodyPr/>
          <a:lstStyle/>
          <a:p>
            <a:r>
              <a:rPr lang="es-ES"/>
              <a:t>1. Ejemplo de pie de página</a:t>
            </a:r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B994AF-3FAD-4CC6-AB09-8A2F9B8B2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884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DBD5C-D5C1-4DF8-A413-777F6782A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97752C-8E1A-41C1-BB14-603298258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7CDA16-99A2-4473-B7FD-A0209AADB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B25909-E106-429E-8C75-2C84DE1F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CCEB-12CC-4066-8D13-20A83C02EF2B}" type="datetime1">
              <a:rPr lang="es-CO" smtClean="0"/>
              <a:t>12/03/2019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55F732-672C-4712-BF3C-3C06651E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7BA661-DA95-4108-989E-9665FAF6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812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35276C-D1E9-4B6E-8CD3-0D3891665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1EA960A-3D2D-4EF5-B3CD-C24565D1E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5A76A9-F5A3-4753-B2B4-FEB9A557C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32F7BD-B47F-4553-9E56-0450CEE18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F21F-6698-44F6-95CC-C4A84B6FEF80}" type="datetime1">
              <a:rPr lang="es-CO" smtClean="0"/>
              <a:t>12/03/2019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49BD78-55A7-4412-B2B4-FBF5CEE26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78F573-B0E7-45A0-AA85-69ED9426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4239-EA2D-4D81-98EF-F3957B59CE4C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254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23D6C1-B202-4B19-9A7B-1611C5701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A4E83B-08D5-4A63-B1B7-5007904F4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8FE698-735B-4557-A38E-1786E8BE11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A720B-BE43-4281-A050-DD53A567A2B6}" type="datetime1">
              <a:rPr lang="es-CO" smtClean="0"/>
              <a:t>12/03/2019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91F062-3F6A-4966-BD5A-E14CDED2F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1. Ejemplo de pie de página</a:t>
            </a:r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2C1828-D4C9-43D8-9C3A-BFC2B66D67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14239-EA2D-4D81-98EF-F3957B59CE4C}" type="slidenum">
              <a:rPr lang="es-CO" smtClean="0"/>
              <a:t>‹#›</a:t>
            </a:fld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064F00D-C083-46E5-98B4-1E80D206C5E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28749" y="5983623"/>
            <a:ext cx="2575560" cy="763977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0B44CBDA-9B94-4D07-8254-BD12B79C5292}"/>
              </a:ext>
            </a:extLst>
          </p:cNvPr>
          <p:cNvSpPr/>
          <p:nvPr userDrawn="1"/>
        </p:nvSpPr>
        <p:spPr>
          <a:xfrm flipH="1">
            <a:off x="3008812" y="6449747"/>
            <a:ext cx="8500654" cy="232538"/>
          </a:xfrm>
          <a:prstGeom prst="rect">
            <a:avLst/>
          </a:prstGeom>
          <a:solidFill>
            <a:srgbClr val="004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626852B-A8C6-47F4-AEF2-4E4CA6AD1601}"/>
              </a:ext>
            </a:extLst>
          </p:cNvPr>
          <p:cNvSpPr txBox="1"/>
          <p:nvPr userDrawn="1"/>
        </p:nvSpPr>
        <p:spPr>
          <a:xfrm flipH="1">
            <a:off x="8848160" y="6436684"/>
            <a:ext cx="2661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Superintendencia Nacional de Salud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AE7C565-D5DC-4577-BC39-D71F10D77329}"/>
              </a:ext>
            </a:extLst>
          </p:cNvPr>
          <p:cNvSpPr/>
          <p:nvPr userDrawn="1"/>
        </p:nvSpPr>
        <p:spPr>
          <a:xfrm flipH="1">
            <a:off x="11758749" y="6449747"/>
            <a:ext cx="143691" cy="232538"/>
          </a:xfrm>
          <a:prstGeom prst="rect">
            <a:avLst/>
          </a:prstGeom>
          <a:solidFill>
            <a:srgbClr val="46A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8AAAA4B-3C63-4217-BDEE-3B64C665C092}"/>
              </a:ext>
            </a:extLst>
          </p:cNvPr>
          <p:cNvSpPr/>
          <p:nvPr userDrawn="1"/>
        </p:nvSpPr>
        <p:spPr>
          <a:xfrm flipH="1">
            <a:off x="11562806" y="6449747"/>
            <a:ext cx="143691" cy="232538"/>
          </a:xfrm>
          <a:prstGeom prst="rect">
            <a:avLst/>
          </a:prstGeom>
          <a:solidFill>
            <a:srgbClr val="004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748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D6305E4-C471-4000-AEC0-E51574755547}"/>
              </a:ext>
            </a:extLst>
          </p:cNvPr>
          <p:cNvSpPr/>
          <p:nvPr/>
        </p:nvSpPr>
        <p:spPr>
          <a:xfrm>
            <a:off x="5295331" y="-50452"/>
            <a:ext cx="6923965" cy="6958904"/>
          </a:xfrm>
          <a:prstGeom prst="rect">
            <a:avLst/>
          </a:pr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D8BFE3C-4F7D-4EC5-9F13-E6C6A42F4D80}"/>
              </a:ext>
            </a:extLst>
          </p:cNvPr>
          <p:cNvSpPr/>
          <p:nvPr/>
        </p:nvSpPr>
        <p:spPr>
          <a:xfrm>
            <a:off x="8995144" y="5418161"/>
            <a:ext cx="3196856" cy="1105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52E53F3-0831-4A50-A003-F0539B5862A0}"/>
              </a:ext>
            </a:extLst>
          </p:cNvPr>
          <p:cNvSpPr/>
          <p:nvPr/>
        </p:nvSpPr>
        <p:spPr>
          <a:xfrm>
            <a:off x="0" y="0"/>
            <a:ext cx="5295331" cy="6958904"/>
          </a:xfrm>
          <a:prstGeom prst="rect">
            <a:avLst/>
          </a:prstGeom>
          <a:solidFill>
            <a:srgbClr val="F4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7B7F38F-2764-4BD2-B3B6-E1093A13B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247" y="1187570"/>
            <a:ext cx="6058405" cy="132361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38EC875-476F-46CD-AFDC-19654626E2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4081" y="5581957"/>
            <a:ext cx="2687407" cy="79715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06B6400-9156-43F2-A793-54CDC4E488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1679" y="3034709"/>
            <a:ext cx="9143999" cy="1312104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717DA38B-CC41-4E7F-92B2-34F10AF8A6DB}"/>
              </a:ext>
            </a:extLst>
          </p:cNvPr>
          <p:cNvSpPr/>
          <p:nvPr/>
        </p:nvSpPr>
        <p:spPr>
          <a:xfrm>
            <a:off x="2225754" y="3043010"/>
            <a:ext cx="871584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DIRECCIÓN DE INSPECCIÓN  </a:t>
            </a:r>
          </a:p>
          <a:p>
            <a:r>
              <a:rPr lang="es-CO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VIGILANCIA PARA  EAPB</a:t>
            </a:r>
          </a:p>
        </p:txBody>
      </p:sp>
    </p:spTree>
    <p:extLst>
      <p:ext uri="{BB962C8B-B14F-4D97-AF65-F5344CB8AC3E}">
        <p14:creationId xmlns:p14="http://schemas.microsoft.com/office/powerpoint/2010/main" val="2588099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7;p24">
            <a:extLst>
              <a:ext uri="{FF2B5EF4-FFF2-40B4-BE49-F238E27FC236}">
                <a16:creationId xmlns:a16="http://schemas.microsoft.com/office/drawing/2014/main" id="{C7ADB59E-0C98-40BD-8BA3-D6BD5130CDC0}"/>
              </a:ext>
            </a:extLst>
          </p:cNvPr>
          <p:cNvSpPr txBox="1">
            <a:spLocks/>
          </p:cNvSpPr>
          <p:nvPr/>
        </p:nvSpPr>
        <p:spPr>
          <a:xfrm>
            <a:off x="332096" y="338619"/>
            <a:ext cx="10590663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FFFFFF"/>
              </a:buClr>
              <a:buSzPts val="1400"/>
              <a:buFont typeface="Work Sans SemiBold"/>
              <a:buNone/>
            </a:pPr>
            <a:r>
              <a:rPr lang="es-CO" sz="3000" dirty="0">
                <a:latin typeface="Arial" panose="020B0604020202020204" pitchFamily="34" charset="0"/>
                <a:cs typeface="Arial" panose="020B0604020202020204" pitchFamily="34" charset="0"/>
              </a:rPr>
              <a:t>Vigilados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774E279-C4AE-4957-B328-C36C563AB5C8}"/>
              </a:ext>
            </a:extLst>
          </p:cNvPr>
          <p:cNvCxnSpPr/>
          <p:nvPr/>
        </p:nvCxnSpPr>
        <p:spPr>
          <a:xfrm>
            <a:off x="452772" y="978817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ACEF2A1-178F-4CCC-BACB-CF70D732CE75}"/>
              </a:ext>
            </a:extLst>
          </p:cNvPr>
          <p:cNvCxnSpPr/>
          <p:nvPr/>
        </p:nvCxnSpPr>
        <p:spPr>
          <a:xfrm>
            <a:off x="452772" y="5714590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C16B1098-1627-4EA9-9948-DC7DAC1BE693}"/>
              </a:ext>
            </a:extLst>
          </p:cNvPr>
          <p:cNvSpPr txBox="1">
            <a:spLocks/>
          </p:cNvSpPr>
          <p:nvPr/>
        </p:nvSpPr>
        <p:spPr>
          <a:xfrm>
            <a:off x="1130530" y="1353220"/>
            <a:ext cx="9991899" cy="4361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CO" sz="2000" b="1" dirty="0"/>
              <a:t>ARTÍCULO 121. SUJETOS DE INSPECCIÓN, VIGILANCIA Y CONTROL DE LA SUPERINTENDENCIA NACIONAL DE SALUD.</a:t>
            </a:r>
            <a:r>
              <a:rPr lang="es-CO" sz="2000" dirty="0"/>
              <a:t> Serán sujetos de inspección, vigilancia y control integral de la Superintendencia Nacional de Salud:</a:t>
            </a:r>
          </a:p>
          <a:p>
            <a:pPr marL="0" indent="0" algn="just">
              <a:buNone/>
            </a:pPr>
            <a:endParaRPr lang="es-CO" sz="2000" dirty="0"/>
          </a:p>
          <a:p>
            <a:pPr algn="just"/>
            <a:r>
              <a:rPr lang="es-CO" sz="2000" b="1" dirty="0"/>
              <a:t>121.1</a:t>
            </a:r>
            <a:r>
              <a:rPr lang="es-CO" sz="2000" dirty="0"/>
              <a:t> Las </a:t>
            </a:r>
            <a:r>
              <a:rPr lang="es-CO" sz="2000" b="1" dirty="0"/>
              <a:t>Entidades Promotoras de Salud del Régimen Contributivo y Subsidiado</a:t>
            </a:r>
            <a:r>
              <a:rPr lang="es-CO" sz="2000" dirty="0"/>
              <a:t>, las </a:t>
            </a:r>
            <a:r>
              <a:rPr lang="es-CO" sz="2000" b="1" dirty="0"/>
              <a:t>Empresas Solidarias</a:t>
            </a:r>
            <a:r>
              <a:rPr lang="es-CO" sz="2000" dirty="0"/>
              <a:t>, las </a:t>
            </a:r>
            <a:r>
              <a:rPr lang="es-CO" sz="2000" b="1" dirty="0"/>
              <a:t>Asociaciones Mutuales en sus actividades de Salud</a:t>
            </a:r>
            <a:r>
              <a:rPr lang="es-CO" sz="2000" dirty="0"/>
              <a:t>, las </a:t>
            </a:r>
            <a:r>
              <a:rPr lang="es-CO" sz="2000" b="1" dirty="0"/>
              <a:t>Cajas de Compensación Familiar en sus actividades de salud</a:t>
            </a:r>
            <a:r>
              <a:rPr lang="es-CO" sz="2000" dirty="0"/>
              <a:t>, las </a:t>
            </a:r>
            <a:r>
              <a:rPr lang="es-CO" sz="2000" b="1" dirty="0"/>
              <a:t>actividades de salud que realizan las aseguradoras</a:t>
            </a:r>
            <a:r>
              <a:rPr lang="es-CO" sz="2000" dirty="0"/>
              <a:t>, las </a:t>
            </a:r>
            <a:r>
              <a:rPr lang="es-CO" sz="2000" b="1" dirty="0"/>
              <a:t>Entidades que administren planes adicionales de salud</a:t>
            </a:r>
            <a:r>
              <a:rPr lang="es-CO" sz="2000" dirty="0"/>
              <a:t>, las </a:t>
            </a:r>
            <a:r>
              <a:rPr lang="es-CO" sz="2000" b="1" dirty="0"/>
              <a:t>entidades obligadas a compensar</a:t>
            </a:r>
            <a:r>
              <a:rPr lang="es-CO" sz="2000" dirty="0"/>
              <a:t>, las </a:t>
            </a:r>
            <a:r>
              <a:rPr lang="es-CO" sz="2000" b="1" dirty="0"/>
              <a:t>entidades adaptadas de Salud</a:t>
            </a:r>
            <a:r>
              <a:rPr lang="es-CO" sz="2000" dirty="0"/>
              <a:t>, las </a:t>
            </a:r>
            <a:r>
              <a:rPr lang="es-CO" sz="2000" b="1" dirty="0"/>
              <a:t>administradoras de riesgos profesionales en sus actividades de salud</a:t>
            </a:r>
            <a:r>
              <a:rPr lang="es-CO" sz="2000" dirty="0"/>
              <a:t>. Las entidades pertenecientes al régimen de excepción de salud y las universidades en sus actividades de salud, sin perjuicio de las competencias de la Superintendencia de Subsidio Familiar.</a:t>
            </a:r>
          </a:p>
        </p:txBody>
      </p:sp>
    </p:spTree>
    <p:extLst>
      <p:ext uri="{BB962C8B-B14F-4D97-AF65-F5344CB8AC3E}">
        <p14:creationId xmlns:p14="http://schemas.microsoft.com/office/powerpoint/2010/main" val="65360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7;p24">
            <a:extLst>
              <a:ext uri="{FF2B5EF4-FFF2-40B4-BE49-F238E27FC236}">
                <a16:creationId xmlns:a16="http://schemas.microsoft.com/office/drawing/2014/main" id="{C7ADB59E-0C98-40BD-8BA3-D6BD5130CDC0}"/>
              </a:ext>
            </a:extLst>
          </p:cNvPr>
          <p:cNvSpPr txBox="1">
            <a:spLocks/>
          </p:cNvSpPr>
          <p:nvPr/>
        </p:nvSpPr>
        <p:spPr>
          <a:xfrm>
            <a:off x="332096" y="338619"/>
            <a:ext cx="10590663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FFFFFF"/>
              </a:buClr>
              <a:buSzPts val="1400"/>
              <a:buFont typeface="Work Sans SemiBold"/>
              <a:buNone/>
            </a:pPr>
            <a:r>
              <a:rPr lang="es-CO" sz="3000" dirty="0">
                <a:latin typeface="Arial" panose="020B0604020202020204" pitchFamily="34" charset="0"/>
                <a:cs typeface="Arial" panose="020B0604020202020204" pitchFamily="34" charset="0"/>
              </a:rPr>
              <a:t>Vigilados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774E279-C4AE-4957-B328-C36C563AB5C8}"/>
              </a:ext>
            </a:extLst>
          </p:cNvPr>
          <p:cNvCxnSpPr/>
          <p:nvPr/>
        </p:nvCxnSpPr>
        <p:spPr>
          <a:xfrm>
            <a:off x="452772" y="978817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ACEF2A1-178F-4CCC-BACB-CF70D732CE75}"/>
              </a:ext>
            </a:extLst>
          </p:cNvPr>
          <p:cNvCxnSpPr/>
          <p:nvPr/>
        </p:nvCxnSpPr>
        <p:spPr>
          <a:xfrm>
            <a:off x="452772" y="5714590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arcador de contenido 3">
            <a:extLst>
              <a:ext uri="{FF2B5EF4-FFF2-40B4-BE49-F238E27FC236}">
                <a16:creationId xmlns:a16="http://schemas.microsoft.com/office/drawing/2014/main" id="{C16B1098-1627-4EA9-9948-DC7DAC1BE693}"/>
              </a:ext>
            </a:extLst>
          </p:cNvPr>
          <p:cNvSpPr txBox="1">
            <a:spLocks/>
          </p:cNvSpPr>
          <p:nvPr/>
        </p:nvSpPr>
        <p:spPr>
          <a:xfrm>
            <a:off x="1130530" y="1353220"/>
            <a:ext cx="9991899" cy="4361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O" sz="1800" b="1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EPS Contributivas 14</a:t>
            </a:r>
          </a:p>
          <a:p>
            <a:pPr marL="0" lvl="0" indent="0">
              <a:buNone/>
            </a:pPr>
            <a:endParaRPr lang="es-CO" sz="1800" b="1" dirty="0">
              <a:latin typeface="Arial" panose="020B0604020202020204" pitchFamily="34" charset="0"/>
              <a:ea typeface="BatangChe" panose="02030609000101010101" pitchFamily="49" charset="-127"/>
              <a:cs typeface="Arial" panose="020B0604020202020204" pitchFamily="34" charset="0"/>
            </a:endParaRPr>
          </a:p>
          <a:p>
            <a:pPr lvl="0"/>
            <a:r>
              <a:rPr lang="es-CO" sz="1800" b="1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EPS Subsidiadas 21</a:t>
            </a:r>
          </a:p>
          <a:p>
            <a:pPr marL="0" lvl="0" indent="0">
              <a:buNone/>
            </a:pPr>
            <a:endParaRPr lang="es-CO" sz="1800" b="1" dirty="0">
              <a:latin typeface="Arial" panose="020B0604020202020204" pitchFamily="34" charset="0"/>
              <a:ea typeface="BatangChe" panose="02030609000101010101" pitchFamily="49" charset="-127"/>
              <a:cs typeface="Arial" panose="020B0604020202020204" pitchFamily="34" charset="0"/>
            </a:endParaRPr>
          </a:p>
          <a:p>
            <a:pPr lvl="0"/>
            <a:r>
              <a:rPr lang="es-CO" sz="1800" b="1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EMP (Empresas de Medicina Prepagada) 9</a:t>
            </a:r>
          </a:p>
          <a:p>
            <a:pPr marL="0" lvl="0" indent="0">
              <a:buNone/>
            </a:pPr>
            <a:endParaRPr lang="es-CO" sz="1800" b="1" dirty="0">
              <a:latin typeface="Arial" panose="020B0604020202020204" pitchFamily="34" charset="0"/>
              <a:ea typeface="BatangChe" panose="02030609000101010101" pitchFamily="49" charset="-127"/>
              <a:cs typeface="Arial" panose="020B0604020202020204" pitchFamily="34" charset="0"/>
            </a:endParaRPr>
          </a:p>
          <a:p>
            <a:pPr lvl="0"/>
            <a:r>
              <a:rPr lang="es-CO" sz="1800" b="1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SAP (Servicio Ambulancia Prepagada 9</a:t>
            </a:r>
          </a:p>
          <a:p>
            <a:pPr marL="0" lvl="0" indent="0">
              <a:buNone/>
            </a:pPr>
            <a:endParaRPr lang="es-CO" sz="1800" b="1" dirty="0">
              <a:latin typeface="Arial" panose="020B0604020202020204" pitchFamily="34" charset="0"/>
              <a:ea typeface="BatangChe" panose="02030609000101010101" pitchFamily="49" charset="-127"/>
              <a:cs typeface="Arial" panose="020B0604020202020204" pitchFamily="34" charset="0"/>
            </a:endParaRPr>
          </a:p>
          <a:p>
            <a:pPr lvl="0"/>
            <a:r>
              <a:rPr lang="es-CO" sz="1800" b="1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Régimen exceptuado y adaptado 6</a:t>
            </a:r>
          </a:p>
          <a:p>
            <a:pPr marL="0" lvl="0" indent="0">
              <a:buNone/>
            </a:pPr>
            <a:endParaRPr lang="es-CO" sz="1800" b="1" dirty="0">
              <a:latin typeface="Arial" panose="020B0604020202020204" pitchFamily="34" charset="0"/>
              <a:ea typeface="BatangChe" panose="02030609000101010101" pitchFamily="49" charset="-127"/>
              <a:cs typeface="Arial" panose="020B0604020202020204" pitchFamily="34" charset="0"/>
            </a:endParaRPr>
          </a:p>
          <a:p>
            <a:r>
              <a:rPr lang="es-CO" sz="1800" b="1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Régimen Especial 10</a:t>
            </a:r>
          </a:p>
          <a:p>
            <a:pPr marL="0" lvl="0" indent="0">
              <a:buNone/>
            </a:pPr>
            <a:endParaRPr lang="es-CO" sz="1800" b="1" dirty="0">
              <a:latin typeface="Arial" panose="020B0604020202020204" pitchFamily="34" charset="0"/>
              <a:ea typeface="BatangChe" panose="02030609000101010101" pitchFamily="49" charset="-127"/>
              <a:cs typeface="Arial" panose="020B0604020202020204" pitchFamily="34" charset="0"/>
            </a:endParaRPr>
          </a:p>
          <a:p>
            <a:pPr lvl="0"/>
            <a:r>
              <a:rPr lang="es-CO" sz="1800" b="1" dirty="0"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Pólizas de salud 17</a:t>
            </a:r>
            <a:endParaRPr lang="es-CO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685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7;p24">
            <a:extLst>
              <a:ext uri="{FF2B5EF4-FFF2-40B4-BE49-F238E27FC236}">
                <a16:creationId xmlns:a16="http://schemas.microsoft.com/office/drawing/2014/main" id="{C7ADB59E-0C98-40BD-8BA3-D6BD5130CDC0}"/>
              </a:ext>
            </a:extLst>
          </p:cNvPr>
          <p:cNvSpPr txBox="1">
            <a:spLocks/>
          </p:cNvSpPr>
          <p:nvPr/>
        </p:nvSpPr>
        <p:spPr>
          <a:xfrm>
            <a:off x="332096" y="338619"/>
            <a:ext cx="10590663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FFFFFF"/>
              </a:buClr>
              <a:buSzPts val="1400"/>
              <a:buFont typeface="Work Sans SemiBold"/>
              <a:buNone/>
            </a:pPr>
            <a:r>
              <a:rPr lang="es-CO" sz="3000" dirty="0">
                <a:latin typeface="Arial" panose="020B0604020202020204" pitchFamily="34" charset="0"/>
                <a:cs typeface="Arial" panose="020B0604020202020204" pitchFamily="34" charset="0"/>
              </a:rPr>
              <a:t>Vigilados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774E279-C4AE-4957-B328-C36C563AB5C8}"/>
              </a:ext>
            </a:extLst>
          </p:cNvPr>
          <p:cNvCxnSpPr/>
          <p:nvPr/>
        </p:nvCxnSpPr>
        <p:spPr>
          <a:xfrm>
            <a:off x="452772" y="978817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DB12EB1-5E6B-42CD-BFD8-410FEACFE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407215"/>
              </p:ext>
            </p:extLst>
          </p:nvPr>
        </p:nvGraphicFramePr>
        <p:xfrm>
          <a:off x="2158409" y="1250947"/>
          <a:ext cx="8378456" cy="465269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697053">
                  <a:extLst>
                    <a:ext uri="{9D8B030D-6E8A-4147-A177-3AD203B41FA5}">
                      <a16:colId xmlns:a16="http://schemas.microsoft.com/office/drawing/2014/main" val="3284377757"/>
                    </a:ext>
                  </a:extLst>
                </a:gridCol>
                <a:gridCol w="1744523">
                  <a:extLst>
                    <a:ext uri="{9D8B030D-6E8A-4147-A177-3AD203B41FA5}">
                      <a16:colId xmlns:a16="http://schemas.microsoft.com/office/drawing/2014/main" val="2412566582"/>
                    </a:ext>
                  </a:extLst>
                </a:gridCol>
                <a:gridCol w="1629803">
                  <a:extLst>
                    <a:ext uri="{9D8B030D-6E8A-4147-A177-3AD203B41FA5}">
                      <a16:colId xmlns:a16="http://schemas.microsoft.com/office/drawing/2014/main" val="3225250451"/>
                    </a:ext>
                  </a:extLst>
                </a:gridCol>
                <a:gridCol w="1344983">
                  <a:extLst>
                    <a:ext uri="{9D8B030D-6E8A-4147-A177-3AD203B41FA5}">
                      <a16:colId xmlns:a16="http://schemas.microsoft.com/office/drawing/2014/main" val="104426318"/>
                    </a:ext>
                  </a:extLst>
                </a:gridCol>
                <a:gridCol w="1962094">
                  <a:extLst>
                    <a:ext uri="{9D8B030D-6E8A-4147-A177-3AD203B41FA5}">
                      <a16:colId xmlns:a16="http://schemas.microsoft.com/office/drawing/2014/main" val="139303061"/>
                    </a:ext>
                  </a:extLst>
                </a:gridCol>
              </a:tblGrid>
              <a:tr h="22029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700" b="1" u="none" strike="noStrike" dirty="0">
                          <a:effectLst/>
                        </a:rPr>
                        <a:t>EPS Contributiva</a:t>
                      </a:r>
                      <a:endParaRPr lang="es-CO" sz="7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700" b="1" u="none" strike="noStrike" dirty="0">
                          <a:effectLst/>
                        </a:rPr>
                        <a:t>EPS Subsidiadas</a:t>
                      </a:r>
                      <a:endParaRPr lang="es-CO" sz="7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700" b="1" u="none" strike="noStrike" dirty="0">
                          <a:effectLst/>
                        </a:rPr>
                        <a:t>EPS Indígenas</a:t>
                      </a:r>
                      <a:endParaRPr lang="es-CO" sz="7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700" b="1" u="none" strike="noStrike" dirty="0">
                          <a:effectLst/>
                        </a:rPr>
                        <a:t>Contributivo y Subsidiado</a:t>
                      </a:r>
                      <a:endParaRPr lang="es-CO" sz="7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u="none" strike="noStrike" dirty="0">
                          <a:effectLst/>
                        </a:rPr>
                        <a:t>EPS con Medida</a:t>
                      </a:r>
                      <a:endParaRPr lang="es-CO" sz="7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ctr"/>
                </a:tc>
                <a:extLst>
                  <a:ext uri="{0D108BD9-81ED-4DB2-BD59-A6C34878D82A}">
                    <a16:rowId xmlns:a16="http://schemas.microsoft.com/office/drawing/2014/main" val="3571671292"/>
                  </a:ext>
                </a:extLst>
              </a:tr>
              <a:tr h="32689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ALIANSALUD EPS S.A</a:t>
                      </a:r>
                      <a:endParaRPr lang="es-CO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Asociación Mutual Barrios Unidos de Quibdó “AMBUQ EPS-S-ESS”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ASOCIACIÓN INDÍGENA DEL CAUCA  "A.I.C. EPSI"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NUEVA EPS S.A.</a:t>
                      </a:r>
                      <a:endParaRPr lang="es-CO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 dirty="0">
                          <a:effectLst/>
                        </a:rPr>
                        <a:t>Asociación Mutual Barrios Unidos de Quibdó</a:t>
                      </a:r>
                      <a:br>
                        <a:rPr lang="es-CO" sz="600" u="none" strike="noStrike" dirty="0">
                          <a:effectLst/>
                        </a:rPr>
                      </a:br>
                      <a:r>
                        <a:rPr lang="es-CO" sz="600" u="none" strike="noStrike" dirty="0">
                          <a:effectLst/>
                        </a:rPr>
                        <a:t> “AMBUQ EPS-S-ESS”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extLst>
                  <a:ext uri="{0D108BD9-81ED-4DB2-BD59-A6C34878D82A}">
                    <a16:rowId xmlns:a16="http://schemas.microsoft.com/office/drawing/2014/main" val="441434836"/>
                  </a:ext>
                </a:extLst>
              </a:tr>
              <a:tr h="454811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Programa de Salud de la Caja de Compensación Familiar del Valle del Cauca "COMFENALCO VALLE DELAGENTE"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Asociación Mutual Empresa Solidaria de Salud EMSSANAR E.S.S. “EMSSANAR E.S.S”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EMPRESA PROMOTORA DE SALUD INDÍGENA </a:t>
                      </a:r>
                      <a:br>
                        <a:rPr lang="es-CO" sz="600" u="none" strike="noStrike">
                          <a:effectLst/>
                        </a:rPr>
                      </a:br>
                      <a:r>
                        <a:rPr lang="es-CO" sz="600" u="none" strike="noStrike">
                          <a:effectLst/>
                        </a:rPr>
                        <a:t>ANAS WAYUU EPSI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MEDIMAS EPS SAS</a:t>
                      </a:r>
                      <a:endParaRPr lang="es-CO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Asociación Mutual Empresa Solidaria de Salud EMSSANAR E.S.S.</a:t>
                      </a:r>
                      <a:br>
                        <a:rPr lang="es-CO" sz="600" u="none" strike="noStrike">
                          <a:effectLst/>
                        </a:rPr>
                      </a:br>
                      <a:r>
                        <a:rPr lang="es-CO" sz="600" u="none" strike="noStrike">
                          <a:effectLst/>
                        </a:rPr>
                        <a:t> “EMSSANAR E.S.S”</a:t>
                      </a:r>
                      <a:br>
                        <a:rPr lang="es-CO" sz="600" u="none" strike="noStrike">
                          <a:effectLst/>
                        </a:rPr>
                      </a:br>
                      <a:r>
                        <a:rPr lang="es-CO" sz="600" u="none" strike="noStrike">
                          <a:effectLst/>
                        </a:rPr>
                        <a:t>PR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extLst>
                  <a:ext uri="{0D108BD9-81ED-4DB2-BD59-A6C34878D82A}">
                    <a16:rowId xmlns:a16="http://schemas.microsoft.com/office/drawing/2014/main" val="697673027"/>
                  </a:ext>
                </a:extLst>
              </a:tr>
              <a:tr h="38374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COOMEVA ENTIDAD PROMOTORA DE SALUD S.A.</a:t>
                      </a:r>
                      <a:br>
                        <a:rPr lang="es-CO" sz="600" u="none" strike="noStrike">
                          <a:effectLst/>
                        </a:rPr>
                      </a:br>
                      <a:r>
                        <a:rPr lang="es-CO" sz="600" u="none" strike="noStrike">
                          <a:effectLst/>
                        </a:rPr>
                        <a:t>"COOMEVA   E.P.S.  S.A."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 “ASMET SALUD EPS SAS"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ENTIDAD PROMOTORA DE SALUD MALLAMAS EPSI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SALUDVIDA E.P.S. S.A. </a:t>
                      </a:r>
                      <a:endParaRPr lang="es-CO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 dirty="0">
                          <a:effectLst/>
                        </a:rPr>
                        <a:t>SALUDVIDA E.P.S. S.A. </a:t>
                      </a:r>
                      <a:br>
                        <a:rPr lang="es-CO" sz="600" u="none" strike="noStrike" dirty="0">
                          <a:effectLst/>
                        </a:rPr>
                      </a:br>
                      <a:r>
                        <a:rPr lang="es-CO" sz="600" u="none" strike="noStrike" dirty="0">
                          <a:effectLst/>
                        </a:rPr>
                        <a:t>VE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extLst>
                  <a:ext uri="{0D108BD9-81ED-4DB2-BD59-A6C34878D82A}">
                    <a16:rowId xmlns:a16="http://schemas.microsoft.com/office/drawing/2014/main" val="1408262604"/>
                  </a:ext>
                </a:extLst>
              </a:tr>
              <a:tr h="43349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SERVICIO OCCIDENTAL DE SALUD S.A.  </a:t>
                      </a:r>
                      <a:br>
                        <a:rPr lang="es-CO" sz="600" u="none" strike="noStrike">
                          <a:effectLst/>
                        </a:rPr>
                      </a:br>
                      <a:r>
                        <a:rPr lang="es-CO" sz="600" u="none" strike="noStrike">
                          <a:effectLst/>
                        </a:rPr>
                        <a:t>"SOS EPS S.A."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ASOCIACIÓN MUTUAL SER EMPRESA SOLIDARIA DE SALUD EPSS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PIJAOS SALUD EPSI</a:t>
                      </a:r>
                      <a:endParaRPr lang="es-CO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Programa de Salud de la Caja de Compensación Familiar de Cartagena y Bolívar “COMFAMILIAR”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extLst>
                  <a:ext uri="{0D108BD9-81ED-4DB2-BD59-A6C34878D82A}">
                    <a16:rowId xmlns:a16="http://schemas.microsoft.com/office/drawing/2014/main" val="1777190847"/>
                  </a:ext>
                </a:extLst>
              </a:tr>
              <a:tr h="469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600" u="none" strike="noStrike">
                          <a:effectLst/>
                        </a:rPr>
                        <a:t>ENTIDAD PROMOTORA DE SALUD SANITAS  S.A.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Programa de salud de la Caja de Compensación Familiar  CAJACOPI ATLÁNTICO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 ASOCIACION DE CABILDOS INDIGENAS Y LA GUAJIRA "DUSAKAWI EPSI"</a:t>
                      </a:r>
                      <a:br>
                        <a:rPr lang="es-CO" sz="600" u="none" strike="noStrike">
                          <a:effectLst/>
                        </a:rPr>
                      </a:b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 dirty="0">
                          <a:effectLst/>
                        </a:rPr>
                        <a:t>Programa de Salud de la Caja de Compensación Familiar de Córdoba “COMFACOR”</a:t>
                      </a:r>
                      <a:br>
                        <a:rPr lang="es-CO" sz="600" u="none" strike="noStrike" dirty="0">
                          <a:effectLst/>
                        </a:rPr>
                      </a:br>
                      <a:r>
                        <a:rPr lang="es-CO" sz="600" u="none" strike="noStrike" dirty="0">
                          <a:effectLst/>
                        </a:rPr>
                        <a:t>VE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extLst>
                  <a:ext uri="{0D108BD9-81ED-4DB2-BD59-A6C34878D82A}">
                    <a16:rowId xmlns:a16="http://schemas.microsoft.com/office/drawing/2014/main" val="3908124046"/>
                  </a:ext>
                </a:extLst>
              </a:tr>
              <a:tr h="433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600" u="none" strike="noStrike">
                          <a:effectLst/>
                        </a:rPr>
                        <a:t>EPS Y MEDICINA PREPAGADA SURAMERICANA S.A.</a:t>
                      </a:r>
                      <a:br>
                        <a:rPr lang="es-CO" sz="600" u="none" strike="noStrike">
                          <a:effectLst/>
                        </a:rPr>
                      </a:br>
                      <a:r>
                        <a:rPr lang="es-CO" sz="600" u="none" strike="noStrike">
                          <a:effectLst/>
                        </a:rPr>
                        <a:t>"EPS SURA"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Programa de Salud de la Caja de Compensación Familiar de Cartagena y Bolívar “COMFAMILIAR”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Programa de Salud de la Caja de Compensación Familiar de Sucre “COMFASUCRE”</a:t>
                      </a:r>
                      <a:br>
                        <a:rPr lang="es-CO" sz="600" u="none" strike="noStrike">
                          <a:effectLst/>
                        </a:rPr>
                      </a:br>
                      <a:r>
                        <a:rPr lang="es-CO" sz="600" u="none" strike="noStrike">
                          <a:effectLst/>
                        </a:rPr>
                        <a:t>PR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extLst>
                  <a:ext uri="{0D108BD9-81ED-4DB2-BD59-A6C34878D82A}">
                    <a16:rowId xmlns:a16="http://schemas.microsoft.com/office/drawing/2014/main" val="3854957922"/>
                  </a:ext>
                </a:extLst>
              </a:tr>
              <a:tr h="4761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600" u="none" strike="noStrike">
                          <a:effectLst/>
                        </a:rPr>
                        <a:t>EPS FAMISANAR SAS</a:t>
                      </a:r>
                      <a:endParaRPr lang="es-CO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Programa de Salud de la Caja de Compensación Familiar de Córdoba “COMFACOR”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 dirty="0">
                          <a:effectLst/>
                        </a:rPr>
                        <a:t>Programa de Salud de la Caja de Compensación Familiar del Chocó</a:t>
                      </a:r>
                      <a:br>
                        <a:rPr lang="es-CO" sz="600" u="none" strike="noStrike" dirty="0">
                          <a:effectLst/>
                        </a:rPr>
                      </a:br>
                      <a:r>
                        <a:rPr lang="es-CO" sz="600" u="none" strike="noStrike" dirty="0">
                          <a:effectLst/>
                        </a:rPr>
                        <a:t> “COMFACHOCÓ” </a:t>
                      </a:r>
                      <a:br>
                        <a:rPr lang="es-CO" sz="600" u="none" strike="noStrike" dirty="0">
                          <a:effectLst/>
                        </a:rPr>
                      </a:br>
                      <a:r>
                        <a:rPr lang="es-CO" sz="600" u="none" strike="noStrike" dirty="0">
                          <a:effectLst/>
                        </a:rPr>
                        <a:t>PR 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extLst>
                  <a:ext uri="{0D108BD9-81ED-4DB2-BD59-A6C34878D82A}">
                    <a16:rowId xmlns:a16="http://schemas.microsoft.com/office/drawing/2014/main" val="2315307166"/>
                  </a:ext>
                </a:extLst>
              </a:tr>
              <a:tr h="4263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600" u="none" strike="noStrike">
                          <a:effectLst/>
                        </a:rPr>
                        <a:t>MEDIMAS EPS S.A.</a:t>
                      </a:r>
                      <a:endParaRPr lang="es-CO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CAJA DE COMPENSACIÓN FAMILIAR DE CUNDINAMARCA "COMFACUNDI"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Programa de Salud de la Caja de Compensación Familiar del Huila</a:t>
                      </a:r>
                      <a:br>
                        <a:rPr lang="es-CO" sz="600" u="none" strike="noStrike">
                          <a:effectLst/>
                        </a:rPr>
                      </a:br>
                      <a:r>
                        <a:rPr lang="es-CO" sz="600" u="none" strike="noStrike">
                          <a:effectLst/>
                        </a:rPr>
                        <a:t> “COMFAMILIAR”</a:t>
                      </a:r>
                      <a:br>
                        <a:rPr lang="es-CO" sz="600" u="none" strike="noStrike">
                          <a:effectLst/>
                        </a:rPr>
                      </a:br>
                      <a:r>
                        <a:rPr lang="es-CO" sz="600" u="none" strike="noStrike">
                          <a:effectLst/>
                        </a:rPr>
                        <a:t>PR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extLst>
                  <a:ext uri="{0D108BD9-81ED-4DB2-BD59-A6C34878D82A}">
                    <a16:rowId xmlns:a16="http://schemas.microsoft.com/office/drawing/2014/main" val="3646089470"/>
                  </a:ext>
                </a:extLst>
              </a:tr>
              <a:tr h="53298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SALUD TOTAL ENTIDAD PROMOTORA DE SALUD DEL REGIMEN CONTRIBUTIVO Y DEL REGIMEN SUBSIDIADO S.A.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Programa de salud de la Caja de Compensación Familiar de  NARIÑO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 dirty="0">
                          <a:effectLst/>
                        </a:rPr>
                        <a:t> 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MEDIMAS EPS SAS</a:t>
                      </a:r>
                      <a:br>
                        <a:rPr lang="es-CO" sz="600" u="none" strike="noStrike">
                          <a:effectLst/>
                        </a:rPr>
                      </a:br>
                      <a:r>
                        <a:rPr lang="es-CO" sz="600" u="none" strike="noStrike">
                          <a:effectLst/>
                        </a:rPr>
                        <a:t>VE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extLst>
                  <a:ext uri="{0D108BD9-81ED-4DB2-BD59-A6C34878D82A}">
                    <a16:rowId xmlns:a16="http://schemas.microsoft.com/office/drawing/2014/main" val="3048792305"/>
                  </a:ext>
                </a:extLst>
              </a:tr>
              <a:tr h="49543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SALUDVIDA E.P.S. S.A. </a:t>
                      </a:r>
                      <a:endParaRPr lang="es-CO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 dirty="0">
                          <a:effectLst/>
                        </a:rPr>
                        <a:t>Programa de Salud de la Caja de Compensación Familiar de Sucre “COMFASUCRE”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 dirty="0">
                          <a:effectLst/>
                        </a:rPr>
                        <a:t> 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>
                          <a:effectLst/>
                        </a:rPr>
                        <a:t> </a:t>
                      </a:r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600" u="none" strike="noStrike" dirty="0">
                          <a:effectLst/>
                        </a:rPr>
                        <a:t>Cooperativa de Salud Comunitaria Empresa Promotora de Salud Subsidiada</a:t>
                      </a:r>
                      <a:br>
                        <a:rPr lang="es-CO" sz="600" u="none" strike="noStrike" dirty="0">
                          <a:effectLst/>
                        </a:rPr>
                      </a:br>
                      <a:r>
                        <a:rPr lang="es-CO" sz="600" u="none" strike="noStrike" dirty="0">
                          <a:effectLst/>
                        </a:rPr>
                        <a:t> “COMPARTA EPS- S”</a:t>
                      </a:r>
                      <a:br>
                        <a:rPr lang="es-CO" sz="600" u="none" strike="noStrike" dirty="0">
                          <a:effectLst/>
                        </a:rPr>
                      </a:br>
                      <a:r>
                        <a:rPr lang="es-CO" sz="600" u="none" strike="noStrike" dirty="0">
                          <a:effectLst/>
                        </a:rPr>
                        <a:t>VE</a:t>
                      </a:r>
                      <a:endParaRPr lang="es-CO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b"/>
                </a:tc>
                <a:extLst>
                  <a:ext uri="{0D108BD9-81ED-4DB2-BD59-A6C34878D82A}">
                    <a16:rowId xmlns:a16="http://schemas.microsoft.com/office/drawing/2014/main" val="2130145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72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7;p24">
            <a:extLst>
              <a:ext uri="{FF2B5EF4-FFF2-40B4-BE49-F238E27FC236}">
                <a16:creationId xmlns:a16="http://schemas.microsoft.com/office/drawing/2014/main" id="{C7ADB59E-0C98-40BD-8BA3-D6BD5130CDC0}"/>
              </a:ext>
            </a:extLst>
          </p:cNvPr>
          <p:cNvSpPr txBox="1">
            <a:spLocks/>
          </p:cNvSpPr>
          <p:nvPr/>
        </p:nvSpPr>
        <p:spPr>
          <a:xfrm>
            <a:off x="332096" y="338619"/>
            <a:ext cx="10590663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FFFFFF"/>
              </a:buClr>
              <a:buSzPts val="1400"/>
              <a:buFont typeface="Work Sans SemiBold"/>
              <a:buNone/>
            </a:pPr>
            <a:r>
              <a:rPr lang="es-CO" sz="3000" dirty="0">
                <a:latin typeface="Arial" panose="020B0604020202020204" pitchFamily="34" charset="0"/>
                <a:cs typeface="Arial" panose="020B0604020202020204" pitchFamily="34" charset="0"/>
              </a:rPr>
              <a:t>Vigilados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774E279-C4AE-4957-B328-C36C563AB5C8}"/>
              </a:ext>
            </a:extLst>
          </p:cNvPr>
          <p:cNvCxnSpPr/>
          <p:nvPr/>
        </p:nvCxnSpPr>
        <p:spPr>
          <a:xfrm>
            <a:off x="452772" y="978817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7325A6B-DFCB-49FF-8C58-0E9FE0E4ED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766291"/>
              </p:ext>
            </p:extLst>
          </p:nvPr>
        </p:nvGraphicFramePr>
        <p:xfrm>
          <a:off x="2137143" y="978817"/>
          <a:ext cx="8293396" cy="4900365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679824">
                  <a:extLst>
                    <a:ext uri="{9D8B030D-6E8A-4147-A177-3AD203B41FA5}">
                      <a16:colId xmlns:a16="http://schemas.microsoft.com/office/drawing/2014/main" val="3634342214"/>
                    </a:ext>
                  </a:extLst>
                </a:gridCol>
                <a:gridCol w="1726811">
                  <a:extLst>
                    <a:ext uri="{9D8B030D-6E8A-4147-A177-3AD203B41FA5}">
                      <a16:colId xmlns:a16="http://schemas.microsoft.com/office/drawing/2014/main" val="794845961"/>
                    </a:ext>
                  </a:extLst>
                </a:gridCol>
                <a:gridCol w="1613258">
                  <a:extLst>
                    <a:ext uri="{9D8B030D-6E8A-4147-A177-3AD203B41FA5}">
                      <a16:colId xmlns:a16="http://schemas.microsoft.com/office/drawing/2014/main" val="213512141"/>
                    </a:ext>
                  </a:extLst>
                </a:gridCol>
                <a:gridCol w="1331331">
                  <a:extLst>
                    <a:ext uri="{9D8B030D-6E8A-4147-A177-3AD203B41FA5}">
                      <a16:colId xmlns:a16="http://schemas.microsoft.com/office/drawing/2014/main" val="2694275616"/>
                    </a:ext>
                  </a:extLst>
                </a:gridCol>
                <a:gridCol w="1942172">
                  <a:extLst>
                    <a:ext uri="{9D8B030D-6E8A-4147-A177-3AD203B41FA5}">
                      <a16:colId xmlns:a16="http://schemas.microsoft.com/office/drawing/2014/main" val="2888886568"/>
                    </a:ext>
                  </a:extLst>
                </a:gridCol>
              </a:tblGrid>
              <a:tr h="32704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700" b="1" u="none" strike="noStrike" dirty="0">
                          <a:effectLst/>
                        </a:rPr>
                        <a:t>EPS Contributiva</a:t>
                      </a:r>
                      <a:endParaRPr lang="es-CO" sz="7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700" b="1" u="none" strike="noStrike" dirty="0">
                          <a:effectLst/>
                        </a:rPr>
                        <a:t>EPS Subsidiadas</a:t>
                      </a:r>
                      <a:endParaRPr lang="es-CO" sz="7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700" b="1" u="none" strike="noStrike" dirty="0">
                          <a:effectLst/>
                        </a:rPr>
                        <a:t>EPS Indígenas</a:t>
                      </a:r>
                      <a:endParaRPr lang="es-CO" sz="7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700" b="1" u="none" strike="noStrike" dirty="0">
                          <a:effectLst/>
                        </a:rPr>
                        <a:t>Contributivo y Subsidiado</a:t>
                      </a:r>
                      <a:endParaRPr lang="es-CO" sz="7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b="1" u="none" strike="noStrike" dirty="0">
                          <a:effectLst/>
                        </a:rPr>
                        <a:t>EPS con medida</a:t>
                      </a:r>
                      <a:endParaRPr lang="es-CO" sz="7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53" marR="6653" marT="6653" marB="0" anchor="ctr"/>
                </a:tc>
                <a:extLst>
                  <a:ext uri="{0D108BD9-81ED-4DB2-BD59-A6C34878D82A}">
                    <a16:rowId xmlns:a16="http://schemas.microsoft.com/office/drawing/2014/main" val="1840863852"/>
                  </a:ext>
                </a:extLst>
              </a:tr>
              <a:tr h="32704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 dirty="0">
                          <a:effectLst/>
                        </a:rPr>
                        <a:t>NUEVA EPS S.A.</a:t>
                      </a:r>
                      <a:endParaRPr lang="es-CO" sz="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Programa de Salud de la Caja de Compensación Familiar del Chocó “COMFACHOCÓ”  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  ENTIDAD PROMOTORA DE SALUD  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"CRUZ  BLANCA S.A"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VE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62711639"/>
                  </a:ext>
                </a:extLst>
              </a:tr>
              <a:tr h="433838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Programa de Salud de la Caja de Compensación Familiar 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"COMPENSAR EPS"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Programa de Salud de la Caja de Compensación Familiar del Huila “COMFAMILIAR”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EMPRESA MUTUAL PARA EL DESARROLLO INTEGRAL DE LA SALUD E.S.S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 "EMDISALUD E.S.S EPS-S"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VE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29586629"/>
                  </a:ext>
                </a:extLst>
              </a:tr>
              <a:tr h="420489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  ENTIDAD PROMOTORA DE SALUD 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 CRUZ  BLANCA S.A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Programa de Salud de la Caja de Compensación Familiar  del Oriente Colombiano “COMFAORIENTE”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EMPRESA PROMOTORA DE SALUD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 "ECOOPSOS EPS SAS"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96947221"/>
                  </a:ext>
                </a:extLst>
              </a:tr>
              <a:tr h="32704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Fundación SALUD MIA EPS</a:t>
                      </a:r>
                      <a:endParaRPr lang="es-CO" sz="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CAJA DE PREVISIÓN SOCIAL DE CASANARE "CAPRESOCA E.P.S."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Alianza Medellín Antioquia EPS S.A.S.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 “SAVIA SALUD EPS”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VE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00206371"/>
                  </a:ext>
                </a:extLst>
              </a:tr>
              <a:tr h="4271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CAPITAL SALUD ENTIDAD PROMOTORA DE SALUD DEL RÉGIMEN SUBSIDIADO SAS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 "CAPITAL SALUD EPSS SAS"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 dirty="0">
                          <a:effectLst/>
                        </a:rPr>
                        <a:t> </a:t>
                      </a:r>
                      <a:endParaRPr lang="es-CO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COOMEVA ENTIDAD PROMOTORA DE SALUD S.A.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"COOMEVA   E.P.S.  S.A."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VE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17225067"/>
                  </a:ext>
                </a:extLst>
              </a:tr>
              <a:tr h="433838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Cooperativa de Salud Comunitaria Empresa Promotora de Salud Subsidiada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 “COMPARTA EPS- S”</a:t>
                      </a:r>
                      <a:br>
                        <a:rPr lang="es-CO" sz="500" u="none" strike="noStrike">
                          <a:effectLst/>
                        </a:rPr>
                      </a:b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SERVICIO OCCIDENTAL DE SALUD S.A.  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"SOS EPS S.A."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VE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64292201"/>
                  </a:ext>
                </a:extLst>
              </a:tr>
              <a:tr h="367093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500" u="none" strike="noStrike">
                          <a:effectLst/>
                        </a:rPr>
                        <a:t>COOSALUD ENTIDAD PROMOTORA DE SALUD S.A.</a:t>
                      </a:r>
                      <a:br>
                        <a:rPr lang="es-CO" sz="500" u="none" strike="noStrike">
                          <a:effectLst/>
                        </a:rPr>
                      </a:b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ASOCIACION DE CABILDOS INDIGENAS Y LA GUAJIRA "DUSAKAWI EPSI"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VE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90161744"/>
                  </a:ext>
                </a:extLst>
              </a:tr>
              <a:tr h="38044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EMPRESA MUTUAL PARA EL DESARROLLO INTEGRAL DE LA SALUD E.S.S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 "EMDISALUD E.S.S EPS-S"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CAJA DE COMPENSACIÓN FAMILIAR DE CUNDINAMARCA 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"COMFACUNDI"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VE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38926815"/>
                  </a:ext>
                </a:extLst>
              </a:tr>
              <a:tr h="34840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EMPRESA PROMOTORA DE SALUD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 "ECOOPSOS EPS SAS"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ENTIDAD PROMOTORA DE SALUD DEL REGIMEN SUBSIDIADO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 EPS CONVIDA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VE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13644536"/>
                  </a:ext>
                </a:extLst>
              </a:tr>
              <a:tr h="433838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ENTIDAD PROMOTORA DE SALUD DEL REGIMEN SUBSIDIADO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 EPS CONVIDA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CAPITAL SALUD ENTIDAD PROMOTORA DE SALUD DEL RÉGIMEN SUBSIDIADO SAS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 "CAPITAL SALUD EPSS SAS"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VE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99817775"/>
                  </a:ext>
                </a:extLst>
              </a:tr>
              <a:tr h="313698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Alianza Medellín Antioquia EPS S.A.S. 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“SAVIA SALUD EPS”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500" u="none" strike="noStrike">
                          <a:effectLst/>
                        </a:rPr>
                        <a:t>CAJA DE PREVISIÓN SOCIAL DE CASANARE  "CAPRESOCA E.P.S."</a:t>
                      </a:r>
                      <a:br>
                        <a:rPr lang="es-CO" sz="500" u="none" strike="noStrike">
                          <a:effectLst/>
                        </a:rPr>
                      </a:br>
                      <a:r>
                        <a:rPr lang="es-CO" sz="500" u="none" strike="noStrike">
                          <a:effectLst/>
                        </a:rPr>
                        <a:t>VE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53579799"/>
                  </a:ext>
                </a:extLst>
              </a:tr>
              <a:tr h="360419">
                <a:tc>
                  <a:txBody>
                    <a:bodyPr/>
                    <a:lstStyle/>
                    <a:p>
                      <a:pPr algn="ctr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br>
                        <a:rPr lang="es-CO" sz="500" u="none" strike="noStrike" dirty="0">
                          <a:effectLst/>
                        </a:rPr>
                      </a:br>
                      <a:endParaRPr lang="es-CO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500" u="none" strike="noStrike">
                          <a:effectLst/>
                        </a:rPr>
                        <a:t> </a:t>
                      </a:r>
                      <a:endParaRPr lang="es-CO" sz="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br>
                        <a:rPr lang="es-CO" sz="500" u="none" strike="noStrike" dirty="0">
                          <a:effectLst/>
                        </a:rPr>
                      </a:br>
                      <a:r>
                        <a:rPr lang="es-CO" sz="500" u="none" strike="noStrike" dirty="0">
                          <a:effectLst/>
                        </a:rPr>
                        <a:t> “ASMET SALUD EPS SAS"</a:t>
                      </a:r>
                      <a:br>
                        <a:rPr lang="es-CO" sz="500" u="none" strike="noStrike" dirty="0">
                          <a:effectLst/>
                        </a:rPr>
                      </a:br>
                      <a:r>
                        <a:rPr lang="es-CO" sz="500" u="none" strike="noStrike" dirty="0">
                          <a:effectLst/>
                        </a:rPr>
                        <a:t>VE</a:t>
                      </a:r>
                      <a:endParaRPr lang="es-CO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44501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918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7;p24">
            <a:extLst>
              <a:ext uri="{FF2B5EF4-FFF2-40B4-BE49-F238E27FC236}">
                <a16:creationId xmlns:a16="http://schemas.microsoft.com/office/drawing/2014/main" id="{C7ADB59E-0C98-40BD-8BA3-D6BD5130CDC0}"/>
              </a:ext>
            </a:extLst>
          </p:cNvPr>
          <p:cNvSpPr txBox="1">
            <a:spLocks/>
          </p:cNvSpPr>
          <p:nvPr/>
        </p:nvSpPr>
        <p:spPr>
          <a:xfrm>
            <a:off x="2815804" y="3715558"/>
            <a:ext cx="10590663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FFFFFF"/>
              </a:buClr>
              <a:buSzPts val="1400"/>
              <a:buFont typeface="Work Sans SemiBold"/>
              <a:buNone/>
            </a:pPr>
            <a:r>
              <a:rPr lang="es-CO" sz="3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Gracias!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774E279-C4AE-4957-B328-C36C563AB5C8}"/>
              </a:ext>
            </a:extLst>
          </p:cNvPr>
          <p:cNvCxnSpPr/>
          <p:nvPr/>
        </p:nvCxnSpPr>
        <p:spPr>
          <a:xfrm>
            <a:off x="452772" y="978817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77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26;p20">
            <a:extLst>
              <a:ext uri="{FF2B5EF4-FFF2-40B4-BE49-F238E27FC236}">
                <a16:creationId xmlns:a16="http://schemas.microsoft.com/office/drawing/2014/main" id="{101F8BA8-9FEA-45FC-81FB-A75E0838A950}"/>
              </a:ext>
            </a:extLst>
          </p:cNvPr>
          <p:cNvSpPr txBox="1">
            <a:spLocks/>
          </p:cNvSpPr>
          <p:nvPr/>
        </p:nvSpPr>
        <p:spPr>
          <a:xfrm>
            <a:off x="5224959" y="3587020"/>
            <a:ext cx="6741615" cy="1328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r>
              <a:rPr lang="es-ES" sz="1800" b="1" i="1" dirty="0">
                <a:latin typeface="Arial" panose="020B0604020202020204" pitchFamily="34" charset="0"/>
                <a:ea typeface="Work Sans SemiBold"/>
                <a:cs typeface="Arial" panose="020B0604020202020204" pitchFamily="34" charset="0"/>
                <a:sym typeface="Work Sans SemiBold"/>
              </a:rPr>
              <a:t>Marzo 12 de 2019</a:t>
            </a:r>
          </a:p>
        </p:txBody>
      </p:sp>
      <p:sp>
        <p:nvSpPr>
          <p:cNvPr id="11" name="Google Shape;127;p20">
            <a:extLst>
              <a:ext uri="{FF2B5EF4-FFF2-40B4-BE49-F238E27FC236}">
                <a16:creationId xmlns:a16="http://schemas.microsoft.com/office/drawing/2014/main" id="{B9E68BDD-1178-4CBC-B140-78A65FE4E3F7}"/>
              </a:ext>
            </a:extLst>
          </p:cNvPr>
          <p:cNvSpPr txBox="1">
            <a:spLocks/>
          </p:cNvSpPr>
          <p:nvPr/>
        </p:nvSpPr>
        <p:spPr>
          <a:xfrm>
            <a:off x="4020327" y="2307162"/>
            <a:ext cx="6749215" cy="112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Procesos EAPB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10BFA2A4-0996-4805-860F-EEC5EE07B3EA}"/>
              </a:ext>
            </a:extLst>
          </p:cNvPr>
          <p:cNvSpPr/>
          <p:nvPr/>
        </p:nvSpPr>
        <p:spPr>
          <a:xfrm>
            <a:off x="5224959" y="3541301"/>
            <a:ext cx="2798699" cy="45719"/>
          </a:xfrm>
          <a:prstGeom prst="rect">
            <a:avLst/>
          </a:prstGeom>
          <a:gradFill flip="none" rotWithShape="1">
            <a:gsLst>
              <a:gs pos="0">
                <a:srgbClr val="004521"/>
              </a:gs>
              <a:gs pos="100000">
                <a:srgbClr val="46AE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F39FC02-05E5-429A-8DF7-11B597680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0324" y="134947"/>
            <a:ext cx="3421675" cy="74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57;p24">
            <a:extLst>
              <a:ext uri="{FF2B5EF4-FFF2-40B4-BE49-F238E27FC236}">
                <a16:creationId xmlns:a16="http://schemas.microsoft.com/office/drawing/2014/main" id="{122EBE31-3BE5-4DFE-93A1-45B4719B61DD}"/>
              </a:ext>
            </a:extLst>
          </p:cNvPr>
          <p:cNvSpPr txBox="1">
            <a:spLocks/>
          </p:cNvSpPr>
          <p:nvPr/>
        </p:nvSpPr>
        <p:spPr>
          <a:xfrm>
            <a:off x="954193" y="1648803"/>
            <a:ext cx="3264880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  <a:buClr>
                <a:srgbClr val="FFFFFF"/>
              </a:buClr>
              <a:buSzPts val="1400"/>
              <a:buFont typeface="Work Sans SemiBold"/>
              <a:buNone/>
            </a:pPr>
            <a:r>
              <a:rPr lang="es-CO" sz="3000" dirty="0">
                <a:latin typeface="Arial" panose="020B0604020202020204" pitchFamily="34" charset="0"/>
                <a:cs typeface="Arial" panose="020B0604020202020204" pitchFamily="34" charset="0"/>
              </a:rPr>
              <a:t>Contenido</a:t>
            </a:r>
          </a:p>
        </p:txBody>
      </p:sp>
      <p:sp>
        <p:nvSpPr>
          <p:cNvPr id="21" name="Google Shape;162;p24">
            <a:extLst>
              <a:ext uri="{FF2B5EF4-FFF2-40B4-BE49-F238E27FC236}">
                <a16:creationId xmlns:a16="http://schemas.microsoft.com/office/drawing/2014/main" id="{0A5BCB6C-03D8-481F-AD43-5D4F34A255BF}"/>
              </a:ext>
            </a:extLst>
          </p:cNvPr>
          <p:cNvSpPr txBox="1">
            <a:spLocks/>
          </p:cNvSpPr>
          <p:nvPr/>
        </p:nvSpPr>
        <p:spPr>
          <a:xfrm>
            <a:off x="3187291" y="2680187"/>
            <a:ext cx="1031782" cy="37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r">
              <a:spcBef>
                <a:spcPts val="800"/>
              </a:spcBef>
              <a:buClr>
                <a:srgbClr val="FFFFFF"/>
              </a:buClr>
              <a:buSzPts val="1400"/>
              <a:buFont typeface="Arial" panose="020B0604020202020204" pitchFamily="34" charset="0"/>
              <a:buNone/>
            </a:pPr>
            <a:r>
              <a:rPr lang="es-CO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5EB76F8-42DA-4BE4-AC16-18FD778000CD}"/>
              </a:ext>
            </a:extLst>
          </p:cNvPr>
          <p:cNvSpPr txBox="1"/>
          <p:nvPr/>
        </p:nvSpPr>
        <p:spPr>
          <a:xfrm flipH="1">
            <a:off x="4219073" y="2769453"/>
            <a:ext cx="1911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Qué es una EAPB?</a:t>
            </a:r>
          </a:p>
        </p:txBody>
      </p:sp>
      <p:sp>
        <p:nvSpPr>
          <p:cNvPr id="37" name="Google Shape;162;p24">
            <a:extLst>
              <a:ext uri="{FF2B5EF4-FFF2-40B4-BE49-F238E27FC236}">
                <a16:creationId xmlns:a16="http://schemas.microsoft.com/office/drawing/2014/main" id="{DF67744E-6935-438C-B9DC-508A1EFE537D}"/>
              </a:ext>
            </a:extLst>
          </p:cNvPr>
          <p:cNvSpPr txBox="1">
            <a:spLocks/>
          </p:cNvSpPr>
          <p:nvPr/>
        </p:nvSpPr>
        <p:spPr>
          <a:xfrm>
            <a:off x="3187291" y="3293797"/>
            <a:ext cx="1031782" cy="37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r">
              <a:spcBef>
                <a:spcPts val="800"/>
              </a:spcBef>
              <a:buClr>
                <a:srgbClr val="FFFFFF"/>
              </a:buClr>
              <a:buSzPts val="1400"/>
              <a:buFont typeface="Arial" panose="020B0604020202020204" pitchFamily="34" charset="0"/>
              <a:buNone/>
            </a:pPr>
            <a:r>
              <a:rPr lang="es-CO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86C3C85B-7563-4ACD-9284-9A1ADCAFC881}"/>
              </a:ext>
            </a:extLst>
          </p:cNvPr>
          <p:cNvSpPr txBox="1"/>
          <p:nvPr/>
        </p:nvSpPr>
        <p:spPr>
          <a:xfrm flipH="1">
            <a:off x="4219073" y="3383063"/>
            <a:ext cx="191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Dirección Sustento Jurídico</a:t>
            </a:r>
          </a:p>
        </p:txBody>
      </p:sp>
      <p:sp>
        <p:nvSpPr>
          <p:cNvPr id="39" name="Google Shape;162;p24">
            <a:extLst>
              <a:ext uri="{FF2B5EF4-FFF2-40B4-BE49-F238E27FC236}">
                <a16:creationId xmlns:a16="http://schemas.microsoft.com/office/drawing/2014/main" id="{95AB2BEE-64EF-41E7-BA12-F844F952C45E}"/>
              </a:ext>
            </a:extLst>
          </p:cNvPr>
          <p:cNvSpPr txBox="1">
            <a:spLocks/>
          </p:cNvSpPr>
          <p:nvPr/>
        </p:nvSpPr>
        <p:spPr>
          <a:xfrm>
            <a:off x="3187291" y="3943502"/>
            <a:ext cx="1031782" cy="37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r">
              <a:spcBef>
                <a:spcPts val="800"/>
              </a:spcBef>
              <a:buClr>
                <a:srgbClr val="FFFFFF"/>
              </a:buClr>
              <a:buSzPts val="1400"/>
              <a:buFont typeface="Arial" panose="020B0604020202020204" pitchFamily="34" charset="0"/>
              <a:buNone/>
            </a:pPr>
            <a:r>
              <a:rPr lang="es-CO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03.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D44B80A-A383-4644-ADB2-1546230E953D}"/>
              </a:ext>
            </a:extLst>
          </p:cNvPr>
          <p:cNvSpPr txBox="1"/>
          <p:nvPr/>
        </p:nvSpPr>
        <p:spPr>
          <a:xfrm flipH="1">
            <a:off x="4219073" y="4032768"/>
            <a:ext cx="1911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Mapa de Procesos – Procesos Misionales</a:t>
            </a:r>
          </a:p>
        </p:txBody>
      </p:sp>
      <p:sp>
        <p:nvSpPr>
          <p:cNvPr id="41" name="Google Shape;162;p24">
            <a:extLst>
              <a:ext uri="{FF2B5EF4-FFF2-40B4-BE49-F238E27FC236}">
                <a16:creationId xmlns:a16="http://schemas.microsoft.com/office/drawing/2014/main" id="{C7520C74-8E2B-457F-AD28-22D5812E0A31}"/>
              </a:ext>
            </a:extLst>
          </p:cNvPr>
          <p:cNvSpPr txBox="1">
            <a:spLocks/>
          </p:cNvSpPr>
          <p:nvPr/>
        </p:nvSpPr>
        <p:spPr>
          <a:xfrm>
            <a:off x="3187291" y="4629302"/>
            <a:ext cx="1031782" cy="37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r">
              <a:spcBef>
                <a:spcPts val="800"/>
              </a:spcBef>
              <a:buClr>
                <a:srgbClr val="FFFFFF"/>
              </a:buClr>
              <a:buSzPts val="1400"/>
              <a:buFont typeface="Arial" panose="020B0604020202020204" pitchFamily="34" charset="0"/>
              <a:buNone/>
            </a:pPr>
            <a:r>
              <a:rPr lang="es-CO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04.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C26EAF49-4FA2-41C7-98E6-FC8D9A0441E8}"/>
              </a:ext>
            </a:extLst>
          </p:cNvPr>
          <p:cNvSpPr txBox="1"/>
          <p:nvPr/>
        </p:nvSpPr>
        <p:spPr>
          <a:xfrm flipH="1">
            <a:off x="4219073" y="4718568"/>
            <a:ext cx="1911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Vigilados</a:t>
            </a:r>
          </a:p>
        </p:txBody>
      </p:sp>
      <p:sp>
        <p:nvSpPr>
          <p:cNvPr id="45" name="Google Shape;162;p24">
            <a:extLst>
              <a:ext uri="{FF2B5EF4-FFF2-40B4-BE49-F238E27FC236}">
                <a16:creationId xmlns:a16="http://schemas.microsoft.com/office/drawing/2014/main" id="{2C1802E2-A8DC-43A8-924F-03F302114402}"/>
              </a:ext>
            </a:extLst>
          </p:cNvPr>
          <p:cNvSpPr txBox="1">
            <a:spLocks/>
          </p:cNvSpPr>
          <p:nvPr/>
        </p:nvSpPr>
        <p:spPr>
          <a:xfrm>
            <a:off x="7590849" y="3293797"/>
            <a:ext cx="1031782" cy="37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r">
              <a:spcBef>
                <a:spcPts val="800"/>
              </a:spcBef>
              <a:buClr>
                <a:srgbClr val="FFFFFF"/>
              </a:buClr>
              <a:buSzPts val="1400"/>
              <a:buFont typeface="Arial" panose="020B0604020202020204" pitchFamily="34" charset="0"/>
              <a:buNone/>
            </a:pPr>
            <a:endParaRPr lang="es-CO" sz="16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Google Shape;162;p24">
            <a:extLst>
              <a:ext uri="{FF2B5EF4-FFF2-40B4-BE49-F238E27FC236}">
                <a16:creationId xmlns:a16="http://schemas.microsoft.com/office/drawing/2014/main" id="{8A64BE99-40EB-40E0-852A-A131C5B2CE76}"/>
              </a:ext>
            </a:extLst>
          </p:cNvPr>
          <p:cNvSpPr txBox="1">
            <a:spLocks/>
          </p:cNvSpPr>
          <p:nvPr/>
        </p:nvSpPr>
        <p:spPr>
          <a:xfrm>
            <a:off x="7590849" y="3943502"/>
            <a:ext cx="1031782" cy="37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r">
              <a:spcBef>
                <a:spcPts val="800"/>
              </a:spcBef>
              <a:buClr>
                <a:srgbClr val="FFFFFF"/>
              </a:buClr>
              <a:buSzPts val="1400"/>
              <a:buFont typeface="Arial" panose="020B0604020202020204" pitchFamily="34" charset="0"/>
              <a:buNone/>
            </a:pPr>
            <a:endParaRPr lang="es-CO" sz="16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Google Shape;162;p24">
            <a:extLst>
              <a:ext uri="{FF2B5EF4-FFF2-40B4-BE49-F238E27FC236}">
                <a16:creationId xmlns:a16="http://schemas.microsoft.com/office/drawing/2014/main" id="{A1C21DB5-1759-4FC0-AF20-84266471FD06}"/>
              </a:ext>
            </a:extLst>
          </p:cNvPr>
          <p:cNvSpPr txBox="1">
            <a:spLocks/>
          </p:cNvSpPr>
          <p:nvPr/>
        </p:nvSpPr>
        <p:spPr>
          <a:xfrm>
            <a:off x="7590849" y="4629302"/>
            <a:ext cx="1031782" cy="379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r">
              <a:spcBef>
                <a:spcPts val="800"/>
              </a:spcBef>
              <a:buClr>
                <a:srgbClr val="FFFFFF"/>
              </a:buClr>
              <a:buSzPts val="1400"/>
              <a:buFont typeface="Arial" panose="020B0604020202020204" pitchFamily="34" charset="0"/>
              <a:buNone/>
            </a:pPr>
            <a:endParaRPr lang="es-CO" sz="16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40866691-2624-4F44-AFDF-4F8B7A48C02C}"/>
              </a:ext>
            </a:extLst>
          </p:cNvPr>
          <p:cNvCxnSpPr/>
          <p:nvPr/>
        </p:nvCxnSpPr>
        <p:spPr>
          <a:xfrm>
            <a:off x="2454442" y="2289001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20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0;p22">
            <a:extLst>
              <a:ext uri="{FF2B5EF4-FFF2-40B4-BE49-F238E27FC236}">
                <a16:creationId xmlns:a16="http://schemas.microsoft.com/office/drawing/2014/main" id="{69B40654-E324-4C9F-9F4C-43E4F6B3C8B4}"/>
              </a:ext>
            </a:extLst>
          </p:cNvPr>
          <p:cNvSpPr txBox="1">
            <a:spLocks/>
          </p:cNvSpPr>
          <p:nvPr/>
        </p:nvSpPr>
        <p:spPr>
          <a:xfrm>
            <a:off x="2524375" y="1659766"/>
            <a:ext cx="9110242" cy="408915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endParaRPr lang="es-ES" sz="15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Work Sans"/>
              <a:cs typeface="Arial" panose="020B0604020202020204" pitchFamily="34" charset="0"/>
              <a:sym typeface="Work Sans"/>
            </a:endParaRPr>
          </a:p>
          <a:p>
            <a:pPr marL="0" lv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endParaRPr lang="es-CO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Work Sans"/>
              <a:cs typeface="Arial" panose="020B0604020202020204" pitchFamily="34" charset="0"/>
              <a:sym typeface="Work Sans"/>
            </a:endParaRP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CO" sz="2000" dirty="0"/>
              <a:t>Decreto 780 de 2016  Artículo 2.5.1.1.3 Definiciones. 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CO" sz="2000" dirty="0"/>
              <a:t>(…) </a:t>
            </a:r>
          </a:p>
          <a:p>
            <a:pPr marL="0" indent="0" algn="just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CO" sz="2000" dirty="0"/>
              <a:t>5. Empresas Administradoras de Planes de Beneficios, EAPB. Se consideran como tales, las Entidades Promotoras de Salud del Régimen Contributivo y del Régimen Subsidiado, Entidades Adaptadas y Empresas de Medicina Prepagada. </a:t>
            </a:r>
          </a:p>
          <a:p>
            <a:pPr marL="0" indent="0" algn="just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r>
              <a:rPr lang="es-CO" sz="2000" dirty="0"/>
              <a:t>(…)</a:t>
            </a:r>
          </a:p>
          <a:p>
            <a:pPr marL="0" lv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None/>
            </a:pPr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Work Sans"/>
              <a:cs typeface="Arial" panose="020B0604020202020204" pitchFamily="34" charset="0"/>
              <a:sym typeface="Work Sans"/>
            </a:endParaRPr>
          </a:p>
        </p:txBody>
      </p:sp>
      <p:sp>
        <p:nvSpPr>
          <p:cNvPr id="5" name="Google Shape;141;p22">
            <a:extLst>
              <a:ext uri="{FF2B5EF4-FFF2-40B4-BE49-F238E27FC236}">
                <a16:creationId xmlns:a16="http://schemas.microsoft.com/office/drawing/2014/main" id="{067B904E-4C1C-4A3D-9AE9-EDE43BCF4039}"/>
              </a:ext>
            </a:extLst>
          </p:cNvPr>
          <p:cNvSpPr txBox="1">
            <a:spLocks/>
          </p:cNvSpPr>
          <p:nvPr/>
        </p:nvSpPr>
        <p:spPr>
          <a:xfrm>
            <a:off x="2524375" y="775116"/>
            <a:ext cx="9117842" cy="855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buSzPts val="1400"/>
            </a:pPr>
            <a:r>
              <a:rPr lang="es-ES" sz="3000" b="1">
                <a:latin typeface="Arial" panose="020B0604020202020204" pitchFamily="34" charset="0"/>
                <a:ea typeface="Work Sans Light"/>
                <a:cs typeface="Arial" panose="020B0604020202020204" pitchFamily="34" charset="0"/>
                <a:sym typeface="Work Sans Light"/>
              </a:rPr>
              <a:t>EAPB</a:t>
            </a:r>
            <a:endParaRPr lang="es-ES" sz="3000" b="1" dirty="0">
              <a:latin typeface="Arial" panose="020B0604020202020204" pitchFamily="34" charset="0"/>
              <a:ea typeface="Work Sans Medium"/>
              <a:cs typeface="Arial" panose="020B0604020202020204" pitchFamily="34" charset="0"/>
              <a:sym typeface="Work Sans Medium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DFCFBAD-5D41-48F3-B479-6D0E95ECEAEE}"/>
              </a:ext>
            </a:extLst>
          </p:cNvPr>
          <p:cNvCxnSpPr/>
          <p:nvPr/>
        </p:nvCxnSpPr>
        <p:spPr>
          <a:xfrm>
            <a:off x="2624940" y="1601352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12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7;p24">
            <a:extLst>
              <a:ext uri="{FF2B5EF4-FFF2-40B4-BE49-F238E27FC236}">
                <a16:creationId xmlns:a16="http://schemas.microsoft.com/office/drawing/2014/main" id="{C8A5E3CD-895B-45EE-9A59-EC5188D1F93D}"/>
              </a:ext>
            </a:extLst>
          </p:cNvPr>
          <p:cNvSpPr txBox="1">
            <a:spLocks/>
          </p:cNvSpPr>
          <p:nvPr/>
        </p:nvSpPr>
        <p:spPr>
          <a:xfrm>
            <a:off x="332096" y="338619"/>
            <a:ext cx="10590663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FFFFFF"/>
              </a:buClr>
              <a:buSzPts val="1400"/>
              <a:buFont typeface="Work Sans SemiBold"/>
              <a:buNone/>
            </a:pPr>
            <a:r>
              <a:rPr lang="es-CO" sz="30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INSPECCIÓN Y VIGILANCIA PARA EAPB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8F5C35B-36EF-442C-AF7D-6AD67CF6536A}"/>
              </a:ext>
            </a:extLst>
          </p:cNvPr>
          <p:cNvCxnSpPr/>
          <p:nvPr/>
        </p:nvCxnSpPr>
        <p:spPr>
          <a:xfrm>
            <a:off x="452772" y="978817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Google Shape;140;p22">
            <a:extLst>
              <a:ext uri="{FF2B5EF4-FFF2-40B4-BE49-F238E27FC236}">
                <a16:creationId xmlns:a16="http://schemas.microsoft.com/office/drawing/2014/main" id="{853F4036-A55A-47A7-A629-1BB58BCB79C6}"/>
              </a:ext>
            </a:extLst>
          </p:cNvPr>
          <p:cNvSpPr txBox="1">
            <a:spLocks/>
          </p:cNvSpPr>
          <p:nvPr/>
        </p:nvSpPr>
        <p:spPr>
          <a:xfrm>
            <a:off x="452772" y="1146412"/>
            <a:ext cx="10204144" cy="466753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r>
              <a:rPr lang="es-ES" sz="1600" b="1" dirty="0"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Decreto 2462 de 2013</a:t>
            </a:r>
          </a:p>
          <a:p>
            <a:pPr marL="0" indent="0">
              <a:buNone/>
            </a:pPr>
            <a:r>
              <a:rPr lang="es-CO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500" i="1" dirty="0">
                <a:latin typeface="Arial" panose="020B0604020202020204" pitchFamily="34" charset="0"/>
                <a:cs typeface="Arial" panose="020B0604020202020204" pitchFamily="34" charset="0"/>
              </a:rPr>
              <a:t>"Por medio del cual se modifica la estructura de la Superintendencia Nacional de Salud’ </a:t>
            </a:r>
            <a:endParaRPr lang="es-ES" sz="1500" i="1" dirty="0">
              <a:latin typeface="Arial" panose="020B0604020202020204" pitchFamily="34" charset="0"/>
              <a:cs typeface="Arial" panose="020B0604020202020204" pitchFamily="34" charset="0"/>
              <a:sym typeface="Work Sans"/>
            </a:endParaRPr>
          </a:p>
          <a:p>
            <a:pPr marL="0" indent="0">
              <a:buNone/>
            </a:pPr>
            <a:endParaRPr lang="es-ES" sz="1500" dirty="0">
              <a:latin typeface="Arial" panose="020B0604020202020204" pitchFamily="34" charset="0"/>
              <a:ea typeface="Work Sans"/>
              <a:cs typeface="Arial" panose="020B0604020202020204" pitchFamily="34" charset="0"/>
              <a:sym typeface="Work Sans"/>
            </a:endParaRP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r>
              <a:rPr lang="es-ES" sz="1500" b="1" dirty="0"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                                                                                                                                  ESTRUCTURA  </a:t>
            </a:r>
            <a:r>
              <a:rPr lang="es-ES" sz="1500" dirty="0"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(art. 5)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endParaRPr lang="es-ES" sz="1500" dirty="0">
              <a:latin typeface="Arial" panose="020B0604020202020204" pitchFamily="34" charset="0"/>
              <a:ea typeface="Work Sans"/>
              <a:cs typeface="Arial" panose="020B0604020202020204" pitchFamily="34" charset="0"/>
              <a:sym typeface="Work Sans"/>
            </a:endParaRP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endParaRPr lang="es-ES" sz="1500" dirty="0">
              <a:latin typeface="Arial" panose="020B0604020202020204" pitchFamily="34" charset="0"/>
              <a:ea typeface="Work Sans"/>
              <a:cs typeface="Arial" panose="020B0604020202020204" pitchFamily="34" charset="0"/>
              <a:sym typeface="Work Sans"/>
            </a:endParaRPr>
          </a:p>
          <a:p>
            <a:pPr marL="0" indent="0" algn="just">
              <a:buNone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DESPACHO DEL SUPERINTENDENTE DELEGADO PARA LA SUPERVISION INSTITUCIONAL </a:t>
            </a:r>
          </a:p>
          <a:p>
            <a:pPr algn="just"/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4.1 Dirección de Inspección y Vigilancia para Entidades Administradoras de Planes de Beneficios -EAPB. </a:t>
            </a:r>
          </a:p>
          <a:p>
            <a:pPr algn="just"/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 Dirección de Inspección y Vigilancia para Prestadores de Servicios de Salud. </a:t>
            </a:r>
          </a:p>
          <a:p>
            <a:pPr algn="just"/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4.3 Dirección de Inspección y Vigilancia para Entidades del Orden Nacional. </a:t>
            </a:r>
          </a:p>
          <a:p>
            <a:pPr algn="just"/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4.4 Dirección de Inspección y Vigilancia para Entidades del Orden Territorial. 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endParaRPr lang="es-ES" sz="1400" dirty="0">
              <a:latin typeface="Arial" panose="020B0604020202020204" pitchFamily="34" charset="0"/>
              <a:ea typeface="Work Sans"/>
              <a:cs typeface="Arial" panose="020B0604020202020204" pitchFamily="34" charset="0"/>
              <a:sym typeface="Work Sans"/>
            </a:endParaRP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endParaRPr lang="es-ES" sz="1500" dirty="0">
              <a:latin typeface="Arial" panose="020B0604020202020204" pitchFamily="34" charset="0"/>
              <a:ea typeface="Work Sans"/>
              <a:cs typeface="Arial" panose="020B0604020202020204" pitchFamily="34" charset="0"/>
              <a:sym typeface="Work Sans"/>
            </a:endParaRP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endParaRPr lang="es-ES" sz="15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Work Sans"/>
              <a:cs typeface="Arial" panose="020B0604020202020204" pitchFamily="34" charset="0"/>
              <a:sym typeface="Work Sans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3E7D03D-C3FC-4A5A-811F-254FC07F6F2A}"/>
              </a:ext>
            </a:extLst>
          </p:cNvPr>
          <p:cNvCxnSpPr/>
          <p:nvPr/>
        </p:nvCxnSpPr>
        <p:spPr>
          <a:xfrm>
            <a:off x="452772" y="5714590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08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7;p24">
            <a:extLst>
              <a:ext uri="{FF2B5EF4-FFF2-40B4-BE49-F238E27FC236}">
                <a16:creationId xmlns:a16="http://schemas.microsoft.com/office/drawing/2014/main" id="{C8A5E3CD-895B-45EE-9A59-EC5188D1F93D}"/>
              </a:ext>
            </a:extLst>
          </p:cNvPr>
          <p:cNvSpPr txBox="1">
            <a:spLocks/>
          </p:cNvSpPr>
          <p:nvPr/>
        </p:nvSpPr>
        <p:spPr>
          <a:xfrm>
            <a:off x="332096" y="338619"/>
            <a:ext cx="10590663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FFFFFF"/>
              </a:buClr>
              <a:buSzPts val="1400"/>
              <a:buFont typeface="Work Sans SemiBold"/>
              <a:buNone/>
            </a:pPr>
            <a:r>
              <a:rPr lang="es-CO" sz="30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INSPECCIÓN Y VIGILANCIA PARA EAPB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8F5C35B-36EF-442C-AF7D-6AD67CF6536A}"/>
              </a:ext>
            </a:extLst>
          </p:cNvPr>
          <p:cNvCxnSpPr/>
          <p:nvPr/>
        </p:nvCxnSpPr>
        <p:spPr>
          <a:xfrm>
            <a:off x="452772" y="978817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Google Shape;140;p22">
            <a:extLst>
              <a:ext uri="{FF2B5EF4-FFF2-40B4-BE49-F238E27FC236}">
                <a16:creationId xmlns:a16="http://schemas.microsoft.com/office/drawing/2014/main" id="{853F4036-A55A-47A7-A629-1BB58BCB79C6}"/>
              </a:ext>
            </a:extLst>
          </p:cNvPr>
          <p:cNvSpPr txBox="1">
            <a:spLocks/>
          </p:cNvSpPr>
          <p:nvPr/>
        </p:nvSpPr>
        <p:spPr>
          <a:xfrm>
            <a:off x="452772" y="978817"/>
            <a:ext cx="10220770" cy="466753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rgbClr val="0054BC"/>
              </a:buClr>
              <a:buSzPts val="2100"/>
              <a:buFont typeface="Arial"/>
              <a:buNone/>
            </a:pPr>
            <a:r>
              <a:rPr lang="es-ES" sz="1600" b="1" dirty="0"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Decreto 2462 de 2013</a:t>
            </a:r>
          </a:p>
          <a:p>
            <a:pPr marL="0" indent="0">
              <a:buNone/>
            </a:pPr>
            <a:r>
              <a:rPr lang="es-CO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500" i="1" dirty="0">
                <a:latin typeface="Arial" panose="020B0604020202020204" pitchFamily="34" charset="0"/>
                <a:cs typeface="Arial" panose="020B0604020202020204" pitchFamily="34" charset="0"/>
              </a:rPr>
              <a:t>"Por medio del cual se modifica la estructura de la Superintendencia Nacional de Salud’ </a:t>
            </a:r>
            <a:endParaRPr lang="es-ES" sz="1500" i="1" dirty="0">
              <a:latin typeface="Arial" panose="020B0604020202020204" pitchFamily="34" charset="0"/>
              <a:cs typeface="Arial" panose="020B0604020202020204" pitchFamily="34" charset="0"/>
              <a:sym typeface="Work Sans"/>
            </a:endParaRPr>
          </a:p>
          <a:p>
            <a:pPr marL="0" indent="0">
              <a:buNone/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FUNCIONES</a:t>
            </a:r>
            <a:r>
              <a:rPr lang="es-CO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(art. 21)</a:t>
            </a:r>
          </a:p>
          <a:p>
            <a:pPr marL="0" indent="0">
              <a:buNone/>
            </a:pPr>
            <a:endParaRPr lang="es-CO" dirty="0"/>
          </a:p>
          <a:p>
            <a:pPr algn="just"/>
            <a:r>
              <a:rPr lang="es-CO" sz="1800" dirty="0"/>
              <a:t>2. Inspección y vigilancia sobre el cumplimiento de los requisitos para el </a:t>
            </a:r>
            <a:r>
              <a:rPr lang="es-CO" sz="1800" b="1" dirty="0"/>
              <a:t>funcionamiento </a:t>
            </a:r>
            <a:r>
              <a:rPr lang="es-CO" sz="1800" dirty="0"/>
              <a:t>o </a:t>
            </a:r>
            <a:r>
              <a:rPr lang="es-CO" sz="1800" b="1" dirty="0"/>
              <a:t>habilitación</a:t>
            </a:r>
            <a:r>
              <a:rPr lang="es-CO" sz="1800" dirty="0"/>
              <a:t> de las </a:t>
            </a:r>
            <a:r>
              <a:rPr lang="es-CO" sz="1800" b="1" dirty="0"/>
              <a:t>Entidades Administradoras de Planes de Beneficios de Salud -EAPB</a:t>
            </a:r>
            <a:r>
              <a:rPr lang="es-CO" sz="1800" dirty="0"/>
              <a:t>, o las que hagan sus veces, cualquiera que sea su naturaleza o régimen, </a:t>
            </a:r>
            <a:r>
              <a:rPr lang="es-CO" sz="1800" b="1" dirty="0"/>
              <a:t>empresas de medicina </a:t>
            </a:r>
            <a:r>
              <a:rPr lang="es-CO" sz="1800" b="1" dirty="0" err="1"/>
              <a:t>pre-pagada</a:t>
            </a:r>
            <a:r>
              <a:rPr lang="es-CO" sz="1800" b="1" dirty="0"/>
              <a:t> </a:t>
            </a:r>
            <a:r>
              <a:rPr lang="es-CO" sz="1800" dirty="0"/>
              <a:t>o </a:t>
            </a:r>
            <a:r>
              <a:rPr lang="es-CO" sz="1800" b="1" dirty="0"/>
              <a:t>ambulancia </a:t>
            </a:r>
            <a:r>
              <a:rPr lang="es-CO" sz="1800" b="1" dirty="0" err="1"/>
              <a:t>pre-pagada</a:t>
            </a:r>
            <a:r>
              <a:rPr lang="es-CO" sz="1800" dirty="0"/>
              <a:t>, de conformidad con· lo establecido en la normativa vigente y </a:t>
            </a:r>
            <a:r>
              <a:rPr lang="es-CO" sz="1800" b="1" dirty="0"/>
              <a:t>recomendar</a:t>
            </a:r>
            <a:r>
              <a:rPr lang="es-CO" sz="1800" dirty="0"/>
              <a:t> al Superintendente Nacional de Salud la </a:t>
            </a:r>
            <a:r>
              <a:rPr lang="es-CO" sz="1800" b="1" dirty="0"/>
              <a:t>autorización, revocatoria o suspensión</a:t>
            </a:r>
            <a:r>
              <a:rPr lang="es-CO" sz="1800" dirty="0"/>
              <a:t> del certificado de funcionamiento o habilitación. </a:t>
            </a:r>
          </a:p>
          <a:p>
            <a:pPr algn="just"/>
            <a:r>
              <a:rPr lang="es-CO" sz="1800" dirty="0"/>
              <a:t>3. Recomendar para autorizar previamente a los sujetos vigilados, de manera general o particular, cualquier </a:t>
            </a:r>
            <a:r>
              <a:rPr lang="es-CO" sz="1800" b="1" dirty="0"/>
              <a:t>modificación</a:t>
            </a:r>
            <a:r>
              <a:rPr lang="es-CO" sz="1800" dirty="0"/>
              <a:t> a la </a:t>
            </a:r>
            <a:r>
              <a:rPr lang="es-CO" sz="1800" b="1" dirty="0"/>
              <a:t>razón social</a:t>
            </a:r>
            <a:r>
              <a:rPr lang="es-CO" sz="1800" dirty="0"/>
              <a:t>, sus </a:t>
            </a:r>
            <a:r>
              <a:rPr lang="es-CO" sz="1800" b="1" dirty="0"/>
              <a:t>estatutos</a:t>
            </a:r>
            <a:r>
              <a:rPr lang="es-CO" sz="1800" dirty="0"/>
              <a:t>, </a:t>
            </a:r>
            <a:r>
              <a:rPr lang="es-CO" sz="1800" b="1" dirty="0"/>
              <a:t>cambios de la composición de la propiedad</a:t>
            </a:r>
            <a:r>
              <a:rPr lang="es-CO" sz="1800" dirty="0"/>
              <a:t>, </a:t>
            </a:r>
            <a:r>
              <a:rPr lang="es-CO" sz="1800" b="1" dirty="0"/>
              <a:t>modificación de su naturaleza jurídica</a:t>
            </a:r>
            <a:r>
              <a:rPr lang="es-CO" sz="1800" dirty="0"/>
              <a:t>, </a:t>
            </a:r>
            <a:r>
              <a:rPr lang="es-CO" sz="1800" b="1" dirty="0"/>
              <a:t>escisiones</a:t>
            </a:r>
            <a:r>
              <a:rPr lang="es-CO" sz="1800" dirty="0"/>
              <a:t>, </a:t>
            </a:r>
            <a:r>
              <a:rPr lang="es-CO" sz="1800" b="1" dirty="0"/>
              <a:t>fusiones</a:t>
            </a:r>
            <a:r>
              <a:rPr lang="es-CO" sz="1800" dirty="0"/>
              <a:t> y </a:t>
            </a:r>
            <a:r>
              <a:rPr lang="es-CO" sz="1800" b="1" dirty="0"/>
              <a:t>cualquier otra modalidad de transformación</a:t>
            </a:r>
            <a:r>
              <a:rPr lang="es-CO" sz="1800" dirty="0"/>
              <a:t>, así como la </a:t>
            </a:r>
            <a:r>
              <a:rPr lang="es-CO" sz="1800" b="1" dirty="0"/>
              <a:t>cesión de activos</a:t>
            </a:r>
            <a:r>
              <a:rPr lang="es-CO" sz="1800" dirty="0"/>
              <a:t>, </a:t>
            </a:r>
            <a:r>
              <a:rPr lang="es-CO" sz="1800" b="1" dirty="0"/>
              <a:t>pasivos</a:t>
            </a:r>
            <a:r>
              <a:rPr lang="es-CO" sz="1800" dirty="0"/>
              <a:t> y </a:t>
            </a:r>
            <a:r>
              <a:rPr lang="es-CO" sz="1800" b="1" dirty="0"/>
              <a:t>contratos</a:t>
            </a:r>
            <a:r>
              <a:rPr lang="es-CO" sz="1800" dirty="0"/>
              <a:t>, con fundamento en los estudios adelantados por las Direcciones adscritas a esta Delegada. 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3E7D03D-C3FC-4A5A-811F-254FC07F6F2A}"/>
              </a:ext>
            </a:extLst>
          </p:cNvPr>
          <p:cNvCxnSpPr/>
          <p:nvPr/>
        </p:nvCxnSpPr>
        <p:spPr>
          <a:xfrm>
            <a:off x="552522" y="5897465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84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7;p24">
            <a:extLst>
              <a:ext uri="{FF2B5EF4-FFF2-40B4-BE49-F238E27FC236}">
                <a16:creationId xmlns:a16="http://schemas.microsoft.com/office/drawing/2014/main" id="{C8A5E3CD-895B-45EE-9A59-EC5188D1F93D}"/>
              </a:ext>
            </a:extLst>
          </p:cNvPr>
          <p:cNvSpPr txBox="1">
            <a:spLocks/>
          </p:cNvSpPr>
          <p:nvPr/>
        </p:nvSpPr>
        <p:spPr>
          <a:xfrm>
            <a:off x="332096" y="338619"/>
            <a:ext cx="10590663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FFFFFF"/>
              </a:buClr>
              <a:buSzPts val="1400"/>
              <a:buFont typeface="Work Sans SemiBold"/>
              <a:buNone/>
            </a:pPr>
            <a:r>
              <a:rPr lang="es-CO" sz="30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INSPECCIÓN Y VIGILANCIA PARA EAPB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8F5C35B-36EF-442C-AF7D-6AD67CF6536A}"/>
              </a:ext>
            </a:extLst>
          </p:cNvPr>
          <p:cNvCxnSpPr/>
          <p:nvPr/>
        </p:nvCxnSpPr>
        <p:spPr>
          <a:xfrm>
            <a:off x="452772" y="978817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Google Shape;140;p22">
            <a:extLst>
              <a:ext uri="{FF2B5EF4-FFF2-40B4-BE49-F238E27FC236}">
                <a16:creationId xmlns:a16="http://schemas.microsoft.com/office/drawing/2014/main" id="{853F4036-A55A-47A7-A629-1BB58BCB79C6}"/>
              </a:ext>
            </a:extLst>
          </p:cNvPr>
          <p:cNvSpPr txBox="1">
            <a:spLocks/>
          </p:cNvSpPr>
          <p:nvPr/>
        </p:nvSpPr>
        <p:spPr>
          <a:xfrm>
            <a:off x="452772" y="978817"/>
            <a:ext cx="10220770" cy="466753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  <a:r>
              <a:rPr lang="es-CO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(art. 21)</a:t>
            </a:r>
          </a:p>
          <a:p>
            <a:pPr marL="0" indent="0">
              <a:buNone/>
            </a:pPr>
            <a:endParaRPr lang="es-CO" dirty="0"/>
          </a:p>
          <a:p>
            <a:pPr algn="just"/>
            <a:r>
              <a:rPr lang="es-CO" sz="1800" dirty="0"/>
              <a:t>15.  Autorizar las modificaciones de </a:t>
            </a:r>
            <a:r>
              <a:rPr lang="es-CO" sz="1800" b="1" dirty="0"/>
              <a:t>cobertura geográfica, poblacional o mixta </a:t>
            </a:r>
            <a:r>
              <a:rPr lang="es-CO" sz="1800" dirty="0"/>
              <a:t>que presenten las diferentes Administradoras de Planes de Beneficios de Salud -EAPB o las que hagan sus veces. </a:t>
            </a:r>
          </a:p>
          <a:p>
            <a:pPr marL="0" indent="0" algn="just">
              <a:buNone/>
            </a:pPr>
            <a:endParaRPr lang="es-CO" sz="1800" dirty="0"/>
          </a:p>
          <a:p>
            <a:pPr algn="just"/>
            <a:r>
              <a:rPr lang="es-CO" sz="1800" dirty="0"/>
              <a:t>18.  Inspección y vigilancia de los sujetos vigilados, en relación con el cumplimiento de sus obligaciones en materia de </a:t>
            </a:r>
            <a:r>
              <a:rPr lang="es-CO" sz="1800" b="1" dirty="0"/>
              <a:t>generación, flujo, administración, recaudo y pago oportuno y completo </a:t>
            </a:r>
            <a:r>
              <a:rPr lang="es-CO" sz="1800" dirty="0"/>
              <a:t>de los aportes y aplicación de los recursos del Sistema General de Seguridad Social en Salud. </a:t>
            </a:r>
          </a:p>
          <a:p>
            <a:pPr marL="0" indent="0" algn="just">
              <a:buNone/>
            </a:pPr>
            <a:endParaRPr lang="es-CO" dirty="0"/>
          </a:p>
          <a:p>
            <a:pPr algn="just"/>
            <a:r>
              <a:rPr lang="es-CO" sz="1800" dirty="0"/>
              <a:t>36. Coordinar las visitas, recibir declaraciones, requerir información y utilizar los demás medios de prueba, legalmente admitidos, para el cumplimiento de sus funciones de inspección y vigilancia y comunicar a los sujetos vigilados los resultados de las mismas. </a:t>
            </a:r>
          </a:p>
          <a:p>
            <a:pPr algn="just"/>
            <a:endParaRPr lang="es-CO" sz="1800" dirty="0"/>
          </a:p>
          <a:p>
            <a:pPr algn="just"/>
            <a:endParaRPr lang="es-CO" sz="1800" dirty="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3E7D03D-C3FC-4A5A-811F-254FC07F6F2A}"/>
              </a:ext>
            </a:extLst>
          </p:cNvPr>
          <p:cNvCxnSpPr/>
          <p:nvPr/>
        </p:nvCxnSpPr>
        <p:spPr>
          <a:xfrm>
            <a:off x="552522" y="5897465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641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7;p24">
            <a:extLst>
              <a:ext uri="{FF2B5EF4-FFF2-40B4-BE49-F238E27FC236}">
                <a16:creationId xmlns:a16="http://schemas.microsoft.com/office/drawing/2014/main" id="{81C47421-5160-4EFC-B52A-840DFCB4D311}"/>
              </a:ext>
            </a:extLst>
          </p:cNvPr>
          <p:cNvSpPr txBox="1">
            <a:spLocks/>
          </p:cNvSpPr>
          <p:nvPr/>
        </p:nvSpPr>
        <p:spPr>
          <a:xfrm>
            <a:off x="332096" y="338619"/>
            <a:ext cx="10590663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FFFFFF"/>
              </a:buClr>
              <a:buSzPts val="1400"/>
              <a:buFont typeface="Work Sans SemiBold"/>
              <a:buNone/>
            </a:pPr>
            <a:r>
              <a:rPr lang="es-CO" sz="3000" dirty="0">
                <a:latin typeface="Arial" panose="020B0604020202020204" pitchFamily="34" charset="0"/>
                <a:cs typeface="Arial" panose="020B0604020202020204" pitchFamily="34" charset="0"/>
              </a:rPr>
              <a:t>Mapa de Procesos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58FF68E6-4001-46E4-A949-BDD7EBB2720A}"/>
              </a:ext>
            </a:extLst>
          </p:cNvPr>
          <p:cNvCxnSpPr/>
          <p:nvPr/>
        </p:nvCxnSpPr>
        <p:spPr>
          <a:xfrm>
            <a:off x="452772" y="978817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Google Shape;276;p36">
            <a:extLst>
              <a:ext uri="{FF2B5EF4-FFF2-40B4-BE49-F238E27FC236}">
                <a16:creationId xmlns:a16="http://schemas.microsoft.com/office/drawing/2014/main" id="{2AC0DEB5-3ADA-47BE-A934-A5A8ECECC0D3}"/>
              </a:ext>
            </a:extLst>
          </p:cNvPr>
          <p:cNvSpPr txBox="1">
            <a:spLocks/>
          </p:cNvSpPr>
          <p:nvPr/>
        </p:nvSpPr>
        <p:spPr>
          <a:xfrm>
            <a:off x="1362622" y="1466006"/>
            <a:ext cx="2265000" cy="12486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800"/>
              </a:spcBef>
              <a:buFont typeface="Arial" panose="020B0604020202020204" pitchFamily="34" charset="0"/>
              <a:buNone/>
            </a:pPr>
            <a:endParaRPr lang="es-CO" sz="8000" b="1" dirty="0">
              <a:solidFill>
                <a:srgbClr val="46AE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Marcador de contenido 7">
            <a:extLst>
              <a:ext uri="{FF2B5EF4-FFF2-40B4-BE49-F238E27FC236}">
                <a16:creationId xmlns:a16="http://schemas.microsoft.com/office/drawing/2014/main" id="{423CBC21-7EDC-4A80-B586-E4CB6F5C0B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125" t="26200" r="24013" b="12200"/>
          <a:stretch/>
        </p:blipFill>
        <p:spPr>
          <a:xfrm>
            <a:off x="1362622" y="1124744"/>
            <a:ext cx="8130513" cy="488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901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57;p24">
            <a:extLst>
              <a:ext uri="{FF2B5EF4-FFF2-40B4-BE49-F238E27FC236}">
                <a16:creationId xmlns:a16="http://schemas.microsoft.com/office/drawing/2014/main" id="{C7ADB59E-0C98-40BD-8BA3-D6BD5130CDC0}"/>
              </a:ext>
            </a:extLst>
          </p:cNvPr>
          <p:cNvSpPr txBox="1">
            <a:spLocks/>
          </p:cNvSpPr>
          <p:nvPr/>
        </p:nvSpPr>
        <p:spPr>
          <a:xfrm>
            <a:off x="332096" y="338619"/>
            <a:ext cx="10590663" cy="64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/>
              <a:t>INSPECCION, VIGILANCIA Y CONTROL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774E279-C4AE-4957-B328-C36C563AB5C8}"/>
              </a:ext>
            </a:extLst>
          </p:cNvPr>
          <p:cNvCxnSpPr/>
          <p:nvPr/>
        </p:nvCxnSpPr>
        <p:spPr>
          <a:xfrm>
            <a:off x="452772" y="978817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ACEF2A1-178F-4CCC-BACB-CF70D732CE75}"/>
              </a:ext>
            </a:extLst>
          </p:cNvPr>
          <p:cNvCxnSpPr/>
          <p:nvPr/>
        </p:nvCxnSpPr>
        <p:spPr>
          <a:xfrm>
            <a:off x="452772" y="5714590"/>
            <a:ext cx="2574758" cy="0"/>
          </a:xfrm>
          <a:prstGeom prst="line">
            <a:avLst/>
          </a:prstGeom>
          <a:ln>
            <a:solidFill>
              <a:srgbClr val="46AE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478843B-7D43-4C11-B43D-5417E8FA7639}"/>
              </a:ext>
            </a:extLst>
          </p:cNvPr>
          <p:cNvSpPr txBox="1"/>
          <p:nvPr/>
        </p:nvSpPr>
        <p:spPr>
          <a:xfrm>
            <a:off x="332096" y="978817"/>
            <a:ext cx="103773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b="1" i="1" dirty="0"/>
              <a:t>Inspección: </a:t>
            </a:r>
            <a:r>
              <a:rPr lang="es-CO" dirty="0"/>
              <a:t>Conjunto de </a:t>
            </a:r>
            <a:r>
              <a:rPr lang="es-CO" b="1" dirty="0"/>
              <a:t>actividades y acciones </a:t>
            </a:r>
            <a:r>
              <a:rPr lang="es-CO" dirty="0"/>
              <a:t>encaminadas al </a:t>
            </a:r>
            <a:r>
              <a:rPr lang="es-CO" b="1" dirty="0"/>
              <a:t>seguimiento, monitoreo y evaluación del Sistema General de Seguridad Social en Salud </a:t>
            </a:r>
            <a:r>
              <a:rPr lang="es-CO" dirty="0"/>
              <a:t>y que sirven para </a:t>
            </a:r>
            <a:r>
              <a:rPr lang="es-CO" b="1" dirty="0"/>
              <a:t>solicitar, confirmar y analizar de manera puntual la información </a:t>
            </a:r>
            <a:r>
              <a:rPr lang="es-CO" dirty="0"/>
              <a:t>que se requiera sobre la situación de los servicios de salud y sus recursos, sobre la </a:t>
            </a:r>
            <a:r>
              <a:rPr lang="es-CO" b="1" dirty="0"/>
              <a:t>situación jurídica, financiera, </a:t>
            </a:r>
            <a:r>
              <a:rPr lang="es-CO" b="1" dirty="0" err="1"/>
              <a:t>técnicacientífica</a:t>
            </a:r>
            <a:r>
              <a:rPr lang="es-CO" b="1" dirty="0"/>
              <a:t>, administrativa y económica.</a:t>
            </a:r>
          </a:p>
          <a:p>
            <a:pPr algn="just"/>
            <a:endParaRPr lang="es-CO" b="1" dirty="0"/>
          </a:p>
          <a:p>
            <a:pPr algn="just"/>
            <a:endParaRPr lang="es-CO" b="1" dirty="0"/>
          </a:p>
          <a:p>
            <a:pPr algn="just"/>
            <a:r>
              <a:rPr lang="es-CO" b="1" i="1" dirty="0"/>
              <a:t>Vigilancia: </a:t>
            </a:r>
            <a:r>
              <a:rPr lang="es-CO" i="1" dirty="0"/>
              <a:t>A</a:t>
            </a:r>
            <a:r>
              <a:rPr lang="es-CO" dirty="0"/>
              <a:t>tribución de la SNS para </a:t>
            </a:r>
            <a:r>
              <a:rPr lang="es-CO" b="1" dirty="0"/>
              <a:t>advertir, prevenir, orientar, asistir y propender </a:t>
            </a:r>
            <a:r>
              <a:rPr lang="es-CO" dirty="0"/>
              <a:t>porque las entidades encargadas del financiamiento, </a:t>
            </a:r>
            <a:r>
              <a:rPr lang="es-CO" b="1" dirty="0"/>
              <a:t>aseguramiento</a:t>
            </a:r>
            <a:r>
              <a:rPr lang="es-CO" dirty="0"/>
              <a:t>, prestación del servicio de Salud, atención al usuario, participación social y demás sujetos de vigilancia de la Superintendencia Nacional de Salud, </a:t>
            </a:r>
            <a:r>
              <a:rPr lang="es-CO" b="1" dirty="0"/>
              <a:t>cumplan con las normas que regulan el Sistema General de Seguridad Social en Salud </a:t>
            </a:r>
            <a:r>
              <a:rPr lang="es-CO" dirty="0"/>
              <a:t>para el desarrollo de éste. 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r>
              <a:rPr lang="es-CO" b="1" i="1" dirty="0"/>
              <a:t>Control:  </a:t>
            </a:r>
            <a:r>
              <a:rPr lang="es-CO" dirty="0"/>
              <a:t>Atribución de la SNS para </a:t>
            </a:r>
            <a:r>
              <a:rPr lang="es-CO" b="1" dirty="0"/>
              <a:t>ordenar los correctivos </a:t>
            </a:r>
            <a:r>
              <a:rPr lang="es-CO" dirty="0"/>
              <a:t>tendientes a la </a:t>
            </a:r>
            <a:r>
              <a:rPr lang="es-CO" b="1" dirty="0"/>
              <a:t>superación de la situación crítica o irregular </a:t>
            </a:r>
            <a:r>
              <a:rPr lang="es-CO" dirty="0"/>
              <a:t>(jurídica, financiera, económica, técnica, científico-administrativa) de cualquiera de sus vigilados y </a:t>
            </a:r>
            <a:r>
              <a:rPr lang="es-CO" b="1" dirty="0"/>
              <a:t>sancionar las actuaciones </a:t>
            </a:r>
            <a:r>
              <a:rPr lang="es-CO" dirty="0"/>
              <a:t>que se aparten del ordenamiento legal bien sea por </a:t>
            </a:r>
            <a:r>
              <a:rPr lang="es-CO" b="1" dirty="0"/>
              <a:t>acción o por omisión</a:t>
            </a:r>
            <a:r>
              <a:rPr lang="es-CO" dirty="0"/>
              <a:t>. 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189147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squema de Publicación" ma:contentTypeID="0x0101006C70C9CFFF10F647A97BB5C9232AAEE5009FBA39D6F0EFBE46B7DDDC2432460757" ma:contentTypeVersion="32" ma:contentTypeDescription="Campos definidos por la oficina de planeación" ma:contentTypeScope="" ma:versionID="6a57f37e0f6e316a854194af95e8c59e">
  <xsd:schema xmlns:xsd="http://www.w3.org/2001/XMLSchema" xmlns:xs="http://www.w3.org/2001/XMLSchema" xmlns:p="http://schemas.microsoft.com/office/2006/metadata/properties" xmlns:ns1="http://schemas.microsoft.com/sharepoint/v3" xmlns:ns2="b6565643-c00f-44ce-b5d1-532a85e4382c" xmlns:ns3="cfd7d055-4c42-4b1a-a19c-7e601acfe3a8" xmlns:ns4="http://schemas.microsoft.com/sharepoint/v3/fields" targetNamespace="http://schemas.microsoft.com/office/2006/metadata/properties" ma:root="true" ma:fieldsID="46c1dfe9719f2d28d785caa99ae6a11b" ns1:_="" ns2:_="" ns3:_="" ns4:_="">
    <xsd:import namespace="http://schemas.microsoft.com/sharepoint/v3"/>
    <xsd:import namespace="b6565643-c00f-44ce-b5d1-532a85e4382c"/>
    <xsd:import namespace="cfd7d055-4c42-4b1a-a19c-7e601acfe3a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Numero"/>
                <xsd:element ref="ns2:Descripcion"/>
                <xsd:element ref="ns2:Fecha_x0020_de_x0020_inicio_x0020_de_x0020_publicación"/>
                <xsd:element ref="ns2:Fecha_x0020_final_x0020_de_x0020_publicación" minOccurs="0"/>
                <xsd:element ref="ns2:Ano_Plantilla"/>
                <xsd:element ref="ns2:Mes_Plantilla"/>
                <xsd:element ref="ns2:Fecha_x0020_de_x0020_generación_x0020_de_x0020_la_x0020_información"/>
                <xsd:element ref="ns3:Nombre_x0020_del_x0020_responsable_x0020_de_x0020_producción" minOccurs="0"/>
                <xsd:element ref="ns3:Código_x0020_nombre_x0020_del_x0020_reponsable_x0020_producción" minOccurs="0"/>
                <xsd:element ref="ns3:Serie" minOccurs="0"/>
                <xsd:element ref="ns3:Sub-Serie" minOccurs="0"/>
                <xsd:element ref="ns3:Tipo_x0020_Documental" minOccurs="0"/>
                <xsd:element ref="ns2:Tipo_de_Norma"/>
                <xsd:element ref="ns1:Language" minOccurs="0"/>
                <xsd:element ref="ns2:Medio_de_conservacion_y_x002f_o_soporte"/>
                <xsd:element ref="ns4:_Format"/>
                <xsd:element ref="ns2:Frecuencia_de_actualizacion"/>
                <xsd:element ref="ns2:Informacion_publicada_o_disponible"/>
                <xsd:element ref="ns3:Responsable_x0020_de_x0020_la_x0020_información" minOccurs="0"/>
                <xsd:element ref="ns3:Código_x0020_responsable_x0020_de_x0020_la_x0020_información" minOccurs="0"/>
                <xsd:element ref="ns2:Estado_Plantilla"/>
                <xsd:element ref="ns2:_dlc_DocIdPersistId" minOccurs="0"/>
                <xsd:element ref="ns2:_dlc_DocIdUrl" minOccurs="0"/>
                <xsd:element ref="ns2:_dlc_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6" nillable="true" ma:displayName="Idioma" ma:description="Establece el Idioma, lengua o dialecto en que se encuentra la información." ma:format="Dropdown" ma:internalName="Language" ma:readOnly="false">
      <xsd:simpleType>
        <xsd:restriction base="dms:Choice">
          <xsd:enumeration value="Árabe (Arabia Saudí)"/>
          <xsd:enumeration value="Búlgaro (Bulgaria)"/>
          <xsd:enumeration value="Chino (Hong Kong, RAE)"/>
          <xsd:enumeration value="Chino (República Popular China)"/>
          <xsd:enumeration value="Chino (Taiwán)"/>
          <xsd:enumeration value="Croata (Croacia)"/>
          <xsd:enumeration value="Checo (República Checa)"/>
          <xsd:enumeration value="Danés (Dinamarca)"/>
          <xsd:enumeration value="Neerlandés (Países Bajos)"/>
          <xsd:enumeration value="Inglés"/>
          <xsd:enumeration value="Estonio (Estonia)"/>
          <xsd:enumeration value="Finés (Finlandia)"/>
          <xsd:enumeration value="Francés (Francia)"/>
          <xsd:enumeration value="Alemán (Alemania)"/>
          <xsd:enumeration value="Griego (Grecia)"/>
          <xsd:enumeration value="Hebreo (Israel)"/>
          <xsd:enumeration value="Hindi (India)"/>
          <xsd:enumeration value="Húngaro (Hungría)"/>
          <xsd:enumeration value="Indonesio (Indonesia)"/>
          <xsd:enumeration value="Italiano (Italia)"/>
          <xsd:enumeration value="Japonés (Japón)"/>
          <xsd:enumeration value="Coreano (Corea)"/>
          <xsd:enumeration value="Letón (Letonia)"/>
          <xsd:enumeration value="Lituano (Lituania)"/>
          <xsd:enumeration value="Malayo (Malasia)"/>
          <xsd:enumeration value="Noruego (Bokmal) (Noruega)"/>
          <xsd:enumeration value="Polaco (Polonia)"/>
          <xsd:enumeration value="Portugués (Brasil)"/>
          <xsd:enumeration value="Portugués (Portugal)"/>
          <xsd:enumeration value="Rumano (Rumania)"/>
          <xsd:enumeration value="Ruso (Rusia)"/>
          <xsd:enumeration value="Serbio (latino) (Serbia)"/>
          <xsd:enumeration value="Eslovaco (Eslovaquia)"/>
          <xsd:enumeration value="Esloveno (Eslovenia)"/>
          <xsd:enumeration value="Español (España)"/>
          <xsd:enumeration value="Sueco (Suecia)"/>
          <xsd:enumeration value="Tailandés (Tailandia)"/>
          <xsd:enumeration value="Turco (Turquía)"/>
          <xsd:enumeration value="Ucraniano (Ucrania)"/>
          <xsd:enumeration value="Urdu (República Islámica de Pakistán)"/>
          <xsd:enumeration value="Vietnamita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565643-c00f-44ce-b5d1-532a85e4382c" elementFormDefault="qualified">
    <xsd:import namespace="http://schemas.microsoft.com/office/2006/documentManagement/types"/>
    <xsd:import namespace="http://schemas.microsoft.com/office/infopath/2007/PartnerControls"/>
    <xsd:element name="Numero" ma:index="1" ma:displayName="Número" ma:description="Consecutivo o identificador único de documento que la dependencia crea al momento de publicar la información." ma:internalName="Numero" ma:readOnly="false">
      <xsd:simpleType>
        <xsd:restriction base="dms:Text">
          <xsd:maxLength value="255"/>
        </xsd:restriction>
      </xsd:simpleType>
    </xsd:element>
    <xsd:element name="Descripcion" ma:index="3" ma:displayName="Descripción" ma:description="Defina brevemente de qué se trata la información. máximo 200 caracteres." ma:internalName="Descripcion">
      <xsd:simpleType>
        <xsd:restriction base="dms:Note">
          <xsd:maxLength value="255"/>
        </xsd:restriction>
      </xsd:simpleType>
    </xsd:element>
    <xsd:element name="Fecha_x0020_de_x0020_inicio_x0020_de_x0020_publicación" ma:index="4" ma:displayName="Fecha de inicio de publicación" ma:description="Corresponde a la fecha que se publica o se programa la publicación del documento dentro de portal web." ma:format="DateOnly" ma:internalName="Fecha_x0020_de_x0020_inicio_x0020_de_x0020_publicaci_x00f3_n" ma:readOnly="false">
      <xsd:simpleType>
        <xsd:restriction base="dms:DateTime"/>
      </xsd:simpleType>
    </xsd:element>
    <xsd:element name="Fecha_x0020_final_x0020_de_x0020_publicación" ma:index="5" nillable="true" ma:displayName="Fecha final de publicación" ma:description="Corresponde a la fecha en la que se debe des publicar automáticamente el documento dentro de portal web." ma:format="DateOnly" ma:internalName="Fecha_x0020_final_x0020_de_x0020_publicaci_x00f3_n" ma:readOnly="false">
      <xsd:simpleType>
        <xsd:restriction base="dms:DateTime"/>
      </xsd:simpleType>
    </xsd:element>
    <xsd:element name="Ano_Plantilla" ma:index="6" ma:displayName="Año" ma:description="Corresponde al año de publicación del documento. Este dato ayudará a filtrar el documento al usuario final del portal web." ma:internalName="Ano_Plantilla" ma:readOnly="false">
      <xsd:simpleType>
        <xsd:restriction base="dms:Text">
          <xsd:maxLength value="5"/>
        </xsd:restriction>
      </xsd:simpleType>
    </xsd:element>
    <xsd:element name="Mes_Plantilla" ma:index="7" ma:displayName="Mes" ma:description="Corresponde al mes de publicación del documento. Este dato ayudará a filtrar el documento al usuario final del portal web." ma:format="Dropdown" ma:internalName="Mes_Plantilla" ma:readOnly="false">
      <xsd:simpleType>
        <xsd:restriction base="dms:Choice">
          <xsd:enumeration value="enero"/>
          <xsd:enumeration value="febrero"/>
          <xsd:enumeration value="marzo"/>
          <xsd:enumeration value="abril"/>
          <xsd:enumeration value="mayo"/>
          <xsd:enumeration value="junio"/>
          <xsd:enumeration value="julio"/>
          <xsd:enumeration value="agosto"/>
          <xsd:enumeration value="septiembre"/>
          <xsd:enumeration value="octubre"/>
          <xsd:enumeration value="noviembre"/>
          <xsd:enumeration value="diciembre"/>
        </xsd:restriction>
      </xsd:simpleType>
    </xsd:element>
    <xsd:element name="Fecha_x0020_de_x0020_generación_x0020_de_x0020_la_x0020_información" ma:index="8" ma:displayName="Fecha de generación de la información" ma:description="• Identifique la fecha cuando se creó la información. Esta fecha no puede ser igual a la fecha de publicación." ma:format="DateOnly" ma:internalName="Fecha_x0020_de_x0020_generaci_x00f3_n_x0020_de_x0020_la_x0020_informaci_x00f3_n" ma:readOnly="false">
      <xsd:simpleType>
        <xsd:restriction base="dms:DateTime"/>
      </xsd:simpleType>
    </xsd:element>
    <xsd:element name="Tipo_de_Norma" ma:index="15" ma:displayName="Tipo de Norma" ma:description="Seleccione una categoría (Campo solo aplica si el documento se refiere a una Normatividad. De lo contrario seleccione la palabra no aplica)." ma:format="Dropdown" ma:internalName="Tipo_de_Norma" ma:readOnly="false">
      <xsd:simpleType>
        <xsd:restriction base="dms:Choice">
          <xsd:enumeration value="Boletín Jurídico"/>
          <xsd:enumeration value="Cartas Circulares"/>
          <xsd:enumeration value="Circular Única"/>
          <xsd:enumeration value="Circulares Conjuntas"/>
          <xsd:enumeration value="Circulares Externas"/>
          <xsd:enumeration value="Conceptos"/>
          <xsd:enumeration value="Constitución Política"/>
          <xsd:enumeration value="Decretos"/>
          <xsd:enumeration value="Leyes"/>
          <xsd:enumeration value="Resoluciones"/>
          <xsd:enumeration value="No aplica"/>
        </xsd:restriction>
      </xsd:simpleType>
    </xsd:element>
    <xsd:element name="Medio_de_conservacion_y_x002f_o_soporte" ma:index="17" ma:displayName="Medio de conservación y/o soporte" ma:description="Defina si el documento es: &#10;o Documento físico, documentos se encuentra impreso.                &#10;o Documento electrónico, documento que se encuentra creado y publicado en formato PDF con OCR.&#10;o Documento digital, documento escaneado del documento físico, sin OCR.&#10;" ma:format="Dropdown" ma:internalName="Medio_de_conservacion_y_x002F_o_soporte" ma:readOnly="false">
      <xsd:simpleType>
        <xsd:restriction base="dms:Choice">
          <xsd:enumeration value="Documento físico"/>
          <xsd:enumeration value="Documento electrónico"/>
          <xsd:enumeration value="Documento Digital"/>
        </xsd:restriction>
      </xsd:simpleType>
    </xsd:element>
    <xsd:element name="Frecuencia_de_actualizacion" ma:index="19" ma:displayName="Frecuencia de actualización" ma:description="Identifica la periodicidad o el segmento de tiempo con la que actualiza la información, de acuerdo a su naturaleza y a la normativa aplicable." ma:format="Dropdown" ma:internalName="Frecuencia_de_actualizacion" ma:readOnly="false">
      <xsd:simpleType>
        <xsd:restriction base="dms:Choice">
          <xsd:enumeration value="Cada minuto"/>
          <xsd:enumeration value="Cada hora"/>
          <xsd:enumeration value="Medio Día"/>
          <xsd:enumeration value="Diaria"/>
          <xsd:enumeration value="Semanal"/>
          <xsd:enumeration value="Mensual"/>
          <xsd:enumeration value="Bimestral"/>
          <xsd:enumeration value="Trimestral"/>
          <xsd:enumeration value="Cuatrimestral"/>
          <xsd:enumeration value="Semestral"/>
          <xsd:enumeration value="Anual"/>
          <xsd:enumeration value="Histórica"/>
          <xsd:enumeration value="Por demanda"/>
        </xsd:restriction>
      </xsd:simpleType>
    </xsd:element>
    <xsd:element name="Informacion_publicada_o_disponible" ma:index="20" ma:displayName="Información publicada y/o disponible" ma:description="Indica el lugar donde se encuentra publicado o puede ser consultado el documento. Digite el URL o la sección donde publicará el documento Ej. Superintendencia/políticas, Planes y Programas/plan anual de gestión." ma:internalName="Informacion_publicada_o_disponible" ma:readOnly="false">
      <xsd:simpleType>
        <xsd:restriction base="dms:Text">
          <xsd:maxLength value="250"/>
        </xsd:restriction>
      </xsd:simpleType>
    </xsd:element>
    <xsd:element name="Estado_Plantilla" ma:index="23" ma:displayName="Estado" ma:description="Corresponde a los planes y programas que se encuentra en vigencia (Si no aplica, seleccione la palabra no aplica dentro de la lista)." ma:format="Dropdown" ma:internalName="Estado_Plantilla" ma:readOnly="false">
      <xsd:simpleType>
        <xsd:restriction base="dms:Choice">
          <xsd:enumeration value="En ejecución"/>
          <xsd:enumeration value="En estudio"/>
          <xsd:enumeration value="Obsolesencia"/>
          <xsd:enumeration value="No Aplica"/>
        </xsd:restriction>
      </xsd:simpleType>
    </xsd:element>
    <xsd:element name="_dlc_DocIdPersistId" ma:index="2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28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" ma:index="29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7d055-4c42-4b1a-a19c-7e601acfe3a8" elementFormDefault="qualified">
    <xsd:import namespace="http://schemas.microsoft.com/office/2006/documentManagement/types"/>
    <xsd:import namespace="http://schemas.microsoft.com/office/infopath/2007/PartnerControls"/>
    <xsd:element name="Nombre_x0020_del_x0020_responsable_x0020_de_x0020_producción" ma:index="9" nillable="true" ma:displayName="Nombre del responsable de producción" ma:description="Corresponde al nombre de la dependencia encargada de la Producción de la información para efectos de permitir su correcta elaboración" ma:list="{331b8b40-eab9-4f7a-ba9a-3a78d4f6757a}" ma:internalName="Nombre_x0020_del_x0020_responsable_x0020_de_x0020_producci_x00f3_n" ma:showField="Dependencias" ma:web="cfd7d055-4c42-4b1a-a19c-7e601acfe3a8">
      <xsd:simpleType>
        <xsd:restriction base="dms:Lookup"/>
      </xsd:simpleType>
    </xsd:element>
    <xsd:element name="Código_x0020_nombre_x0020_del_x0020_reponsable_x0020_producción" ma:index="10" nillable="true" ma:displayName="Código nombre del reponsable producción" ma:description="Corresponde al Código de la dependencia encargada de la Producción de la información para efectos de permitir su correcta elaboración (este código sale de su TRD)" ma:list="{48eb45d6-5726-4fb9-98e1-916d4146ecee}" ma:internalName="C_x00f3_digo_x0020_nombre_x0020_del_x0020_reponsable_x0020_producci_x00f3_n" ma:showField="Codigos_x0020_Dependencias" ma:web="cfd7d055-4c42-4b1a-a19c-7e601acfe3a8">
      <xsd:simpleType>
        <xsd:restriction base="dms:Lookup"/>
      </xsd:simpleType>
    </xsd:element>
    <xsd:element name="Serie" ma:index="11" nillable="true" ma:displayName="Serie" ma:description="Este dato corresponde a la clasificación documental de cada documento" ma:list="{2a520cbf-0b6d-47f2-bf44-989acf1ea930}" ma:internalName="Serie" ma:showField="Series" ma:web="cfd7d055-4c42-4b1a-a19c-7e601acfe3a8">
      <xsd:simpleType>
        <xsd:restriction base="dms:Lookup"/>
      </xsd:simpleType>
    </xsd:element>
    <xsd:element name="Sub-Serie" ma:index="12" nillable="true" ma:displayName="Sub-Serie" ma:description="Este dato corresponde a la clasificación documental de cada documento" ma:list="{bee6c201-a5c7-45a5-a2d8-9f78e19912cb}" ma:internalName="Sub_x002d_Serie" ma:showField="SubSeries" ma:web="cfd7d055-4c42-4b1a-a19c-7e601acfe3a8">
      <xsd:simpleType>
        <xsd:restriction base="dms:Lookup"/>
      </xsd:simpleType>
    </xsd:element>
    <xsd:element name="Tipo_x0020_Documental" ma:index="13" nillable="true" ma:displayName="Tipo Documental" ma:description="Este dato corresponde a la clasificación documental del documento a cargar" ma:list="{2f099887-1550-4e1d-bbaa-a4cfb5a13b9c}" ma:internalName="Tipo_x0020_Documental" ma:showField="Tipologias" ma:web="cfd7d055-4c42-4b1a-a19c-7e601acfe3a8">
      <xsd:simpleType>
        <xsd:restriction base="dms:Lookup"/>
      </xsd:simpleType>
    </xsd:element>
    <xsd:element name="Responsable_x0020_de_x0020_la_x0020_información" ma:index="21" nillable="true" ma:displayName="Responsable de la información" ma:description="Corresponde al nombre de la dependencia encargada administrar y publicar la información." ma:list="{331b8b40-eab9-4f7a-ba9a-3a78d4f6757a}" ma:internalName="Responsable_x0020_de_x0020_la_x0020_informaci_x00f3_n" ma:showField="Dependencias" ma:web="cfd7d055-4c42-4b1a-a19c-7e601acfe3a8">
      <xsd:simpleType>
        <xsd:restriction base="dms:Lookup"/>
      </xsd:simpleType>
    </xsd:element>
    <xsd:element name="Código_x0020_responsable_x0020_de_x0020_la_x0020_información" ma:index="22" nillable="true" ma:displayName="Código responsable de la información" ma:description="Corresponde al Código de la dependencia encargada administrar y publicar la información. Este dato corresponde a la clasificación documental de cada documento" ma:list="{48eb45d6-5726-4fb9-98e1-916d4146ecee}" ma:internalName="C_x00f3_digo_x0020_responsable_x0020_de_x0020_la_x0020_informaci_x00f3_n" ma:showField="Codigos_x0020_Dependencias" ma:web="cfd7d055-4c42-4b1a-a19c-7e601acfe3a8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18" ma:displayName="Formato" ma:description="Identifica la forma, tamaño o modo en la que se presenta la información o se permite su visualización o consulta, tales como: hoja de cálculo, imagen, audio, video, documento de texto, etc." ma:format="Dropdown" ma:internalName="_Format" ma:readOnly="false">
      <xsd:simpleType>
        <xsd:restriction base="dms:Choice">
          <xsd:enumeration value="Hoja de calculo"/>
          <xsd:enumeration value="Documento de texto"/>
          <xsd:enumeration value="Audio"/>
          <xsd:enumeration value="Video"/>
          <xsd:enumeration value="Image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Tipo de contenido"/>
        <xsd:element ref="dc:title" maxOccurs="1" ma:index="2" ma:displayName="Título"/>
        <xsd:element ref="dc:subject" minOccurs="0" maxOccurs="1"/>
        <xsd:element ref="dc:description" minOccurs="0" maxOccurs="1"/>
        <xsd:element name="keywords" maxOccurs="1" ma:index="14" ma:displayName="Palabras Claves">
          <xsd:simpleType xmlns:xs="http://www.w3.org/2001/XMLSchema">
            <xsd:restriction base="xsd:string">
              <xsd:minLength value="1"/>
            </xsd:restriction>
          </xsd:simpleType>
        </xsd:element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ormat xmlns="http://schemas.microsoft.com/sharepoint/v3/fields">Documento de texto</_Format>
    <Sub-Serie xmlns="cfd7d055-4c42-4b1a-a19c-7e601acfe3a8">560</Sub-Serie>
    <Código_x0020_nombre_x0020_del_x0020_reponsable_x0020_producción xmlns="cfd7d055-4c42-4b1a-a19c-7e601acfe3a8">35</Código_x0020_nombre_x0020_del_x0020_reponsable_x0020_producción>
    <Language xmlns="http://schemas.microsoft.com/sharepoint/v3">Español (España)</Language>
    <Serie xmlns="cfd7d055-4c42-4b1a-a19c-7e601acfe3a8">18</Serie>
    <Tipo_x0020_Documental xmlns="cfd7d055-4c42-4b1a-a19c-7e601acfe3a8">1686</Tipo_x0020_Documental>
    <Informacion_publicada_o_disponible xmlns="b6565643-c00f-44ce-b5d1-532a85e4382c">https://www.supersalud.gov.co/es-co/superintendencia/sistema-integrado-de-gestion/subsistema-gestion-de-la-calidad</Informacion_publicada_o_disponible>
    <_dlc_DocId xmlns="b6565643-c00f-44ce-b5d1-532a85e4382c">XQAF2AT3N76N-114-3196</_dlc_DocId>
    <Estado_Plantilla xmlns="b6565643-c00f-44ce-b5d1-532a85e4382c">En ejecución</Estado_Plantilla>
    <Fecha_x0020_de_x0020_inicio_x0020_de_x0020_publicación xmlns="b6565643-c00f-44ce-b5d1-532a85e4382c">2019-02-15T05:00:00+00:00</Fecha_x0020_de_x0020_inicio_x0020_de_x0020_publicación>
    <Mes_Plantilla xmlns="b6565643-c00f-44ce-b5d1-532a85e4382c">febrero</Mes_Plantilla>
    <_dlc_DocIdUrl xmlns="b6565643-c00f-44ce-b5d1-532a85e4382c">
      <Url>http://docs.supersalud.gov.co/PortalWeb/planeacion/_layouts/15/DocIdRedir.aspx?ID=XQAF2AT3N76N-114-3196</Url>
      <Description>XQAF2AT3N76N-114-3196</Description>
    </_dlc_DocIdUrl>
    <Fecha_x0020_final_x0020_de_x0020_publicación xmlns="b6565643-c00f-44ce-b5d1-532a85e4382c" xsi:nil="true"/>
    <Responsable_x0020_de_x0020_la_x0020_información xmlns="cfd7d055-4c42-4b1a-a19c-7e601acfe3a8">34</Responsable_x0020_de_x0020_la_x0020_información>
    <Fecha_x0020_de_x0020_generación_x0020_de_x0020_la_x0020_información xmlns="b6565643-c00f-44ce-b5d1-532a85e4382c">2014-09-11T05:00:00+00:00</Fecha_x0020_de_x0020_generación_x0020_de_x0020_la_x0020_información>
    <Tipo_de_Norma xmlns="b6565643-c00f-44ce-b5d1-532a85e4382c">No aplica</Tipo_de_Norma>
    <Medio_de_conservacion_y_x002f_o_soporte xmlns="b6565643-c00f-44ce-b5d1-532a85e4382c">Documento electrónico</Medio_de_conservacion_y_x002f_o_soporte>
    <Ano_Plantilla xmlns="b6565643-c00f-44ce-b5d1-532a85e4382c">2019</Ano_Plantilla>
    <Numero xmlns="b6565643-c00f-44ce-b5d1-532a85e4382c">COFL01</Numero>
    <Frecuencia_de_actualizacion xmlns="b6565643-c00f-44ce-b5d1-532a85e4382c">Por demanda</Frecuencia_de_actualizacion>
    <Descripcion xmlns="b6565643-c00f-44ce-b5d1-532a85e4382c">Formato que se debe utilizar cuando se generen presentaciones institucionales.</Descripcion>
    <Código_x0020_responsable_x0020_de_x0020_la_x0020_información xmlns="cfd7d055-4c42-4b1a-a19c-7e601acfe3a8">34</Código_x0020_responsable_x0020_de_x0020_la_x0020_información>
    <Nombre_x0020_del_x0020_responsable_x0020_de_x0020_producción xmlns="cfd7d055-4c42-4b1a-a19c-7e601acfe3a8">35</Nombre_x0020_del_x0020_responsable_x0020_de_x0020_producción>
  </documentManagement>
</p:properties>
</file>

<file path=customXml/itemProps1.xml><?xml version="1.0" encoding="utf-8"?>
<ds:datastoreItem xmlns:ds="http://schemas.openxmlformats.org/officeDocument/2006/customXml" ds:itemID="{C480014D-B6FC-4752-A99F-00E6B7611D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6565643-c00f-44ce-b5d1-532a85e4382c"/>
    <ds:schemaRef ds:uri="cfd7d055-4c42-4b1a-a19c-7e601acfe3a8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6CE4D8-6E5F-441E-AEAC-5AADBA62855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AC3967F-9027-4F09-87B5-DBA1830E72F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CD6AC61-B65E-400D-8727-3734B4C039D8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cfd7d055-4c42-4b1a-a19c-7e601acfe3a8"/>
    <ds:schemaRef ds:uri="http://schemas.microsoft.com/sharepoint/v3"/>
    <ds:schemaRef ds:uri="b6565643-c00f-44ce-b5d1-532a85e4382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1389</Words>
  <Application>Microsoft Office PowerPoint</Application>
  <PresentationFormat>Widescreen</PresentationFormat>
  <Paragraphs>199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Work Sans SemiBold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Catalina Cortes Murcia</dc:creator>
  <cp:keywords>COFL01</cp:keywords>
  <cp:lastModifiedBy>Oscar Felipe Ramirez Pardo</cp:lastModifiedBy>
  <cp:revision>42</cp:revision>
  <dcterms:created xsi:type="dcterms:W3CDTF">2019-01-17T18:23:17Z</dcterms:created>
  <dcterms:modified xsi:type="dcterms:W3CDTF">2019-03-12T13:49:03Z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rupo_Objetivo">
    <vt:lpwstr>Usuarios</vt:lpwstr>
  </property>
  <property fmtid="{D5CDD505-2E9C-101B-9397-08002B2CF9AE}" pid="3" name="ContentTypeId">
    <vt:lpwstr>0x0101006C70C9CFFF10F647A97BB5C9232AAEE5009FBA39D6F0EFBE46B7DDDC2432460757</vt:lpwstr>
  </property>
  <property fmtid="{D5CDD505-2E9C-101B-9397-08002B2CF9AE}" pid="4" name="Publicado">
    <vt:bool>true</vt:bool>
  </property>
  <property fmtid="{D5CDD505-2E9C-101B-9397-08002B2CF9AE}" pid="5" name="_dlc_DocIdItemGuid">
    <vt:lpwstr>ba6d0e3b-dc48-4a2f-a33b-b1935d81fb04</vt:lpwstr>
  </property>
  <property fmtid="{D5CDD505-2E9C-101B-9397-08002B2CF9AE}" pid="6" name="Tematica">
    <vt:lpwstr>formato, Plantilla, Presentación, Institucional , COFL01, power, point,  Proceso, Comunicación, organizacional, Publicas, Estratégicas, comunicación, informativa,  Comunicaciones, Estratégicas, Imagen, Institucional.</vt:lpwstr>
  </property>
</Properties>
</file>